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media/image15.jpg" ContentType="image/jpg"/>
  <Override PartName="/ppt/media/image16.jpg" ContentType="image/jpg"/>
  <Override PartName="/ppt/media/image17.jpg" ContentType="image/jpg"/>
  <Override PartName="/ppt/media/image20.jpg" ContentType="image/jpg"/>
  <Override PartName="/ppt/media/image21.jpg" ContentType="image/jpg"/>
  <Override PartName="/ppt/media/image22.jpg" ContentType="image/jpg"/>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sldIdLst>
    <p:sldId id="334" r:id="rId2"/>
    <p:sldId id="276" r:id="rId3"/>
    <p:sldId id="327" r:id="rId4"/>
    <p:sldId id="643" r:id="rId5"/>
    <p:sldId id="646" r:id="rId6"/>
    <p:sldId id="644" r:id="rId7"/>
    <p:sldId id="333" r:id="rId8"/>
    <p:sldId id="280" r:id="rId9"/>
    <p:sldId id="662" r:id="rId10"/>
    <p:sldId id="336" r:id="rId11"/>
    <p:sldId id="507" r:id="rId12"/>
    <p:sldId id="654" r:id="rId13"/>
    <p:sldId id="339" r:id="rId14"/>
    <p:sldId id="340" r:id="rId15"/>
    <p:sldId id="342" r:id="rId16"/>
    <p:sldId id="648" r:id="rId17"/>
    <p:sldId id="343" r:id="rId18"/>
    <p:sldId id="649" r:id="rId19"/>
    <p:sldId id="650" r:id="rId20"/>
    <p:sldId id="656" r:id="rId21"/>
    <p:sldId id="652" r:id="rId22"/>
    <p:sldId id="338" r:id="rId23"/>
    <p:sldId id="337" r:id="rId24"/>
    <p:sldId id="653" r:id="rId25"/>
    <p:sldId id="658" r:id="rId26"/>
    <p:sldId id="263" r:id="rId27"/>
    <p:sldId id="659" r:id="rId28"/>
    <p:sldId id="660" r:id="rId29"/>
    <p:sldId id="335" r:id="rId30"/>
    <p:sldId id="313" r:id="rId31"/>
    <p:sldId id="341" r:id="rId32"/>
    <p:sldId id="466" r:id="rId33"/>
    <p:sldId id="467" r:id="rId34"/>
    <p:sldId id="506" r:id="rId35"/>
    <p:sldId id="661"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8361" autoAdjust="0"/>
  </p:normalViewPr>
  <p:slideViewPr>
    <p:cSldViewPr snapToGrid="0">
      <p:cViewPr varScale="1">
        <p:scale>
          <a:sx n="64" d="100"/>
          <a:sy n="64" d="100"/>
        </p:scale>
        <p:origin x="2030" y="6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387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muhammad\Documents\graphs%20in%20progres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[graphs in progress.xlsx]Suggestion2!PivotTable2</c:name>
    <c:fmtId val="13"/>
  </c:pivotSource>
  <c:chart>
    <c:title>
      <c:tx>
        <c:rich>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r>
              <a:rPr lang="en-US"/>
              <a:t>TOTAL: $8,698,180</a:t>
            </a:r>
          </a:p>
        </c:rich>
      </c:tx>
      <c:layout>
        <c:manualLayout>
          <c:xMode val="edge"/>
          <c:yMode val="edge"/>
          <c:x val="0.76472222222222219"/>
          <c:y val="5.453484981044036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pattFill prst="pct80">
            <a:fgClr>
              <a:schemeClr val="accent1"/>
            </a:fgClr>
            <a:bgClr>
              <a:schemeClr val="bg1"/>
            </a:bgClr>
          </a:pattFill>
          <a:ln w="19050">
            <a:solidFill>
              <a:schemeClr val="lt1"/>
            </a:solidFill>
          </a:ln>
          <a:effectLst/>
        </c:spPr>
      </c:pivotFmt>
      <c:pivotFmt>
        <c:idx val="2"/>
        <c:spPr>
          <a:pattFill prst="pct80">
            <a:fgClr>
              <a:schemeClr val="accent3"/>
            </a:fgClr>
            <a:bgClr>
              <a:schemeClr val="bg1"/>
            </a:bgClr>
          </a:patt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0"/>
        <c:spPr>
          <a:solidFill>
            <a:schemeClr val="accent1"/>
          </a:solidFill>
          <a:ln w="19050">
            <a:solidFill>
              <a:schemeClr val="lt1"/>
            </a:solidFill>
          </a:ln>
          <a:effectLst/>
        </c:spPr>
      </c:pivotFmt>
      <c:pivotFmt>
        <c:idx val="11"/>
        <c:spPr>
          <a:pattFill prst="pct80">
            <a:fgClr>
              <a:schemeClr val="accent1"/>
            </a:fgClr>
            <a:bgClr>
              <a:schemeClr val="bg1"/>
            </a:bgClr>
          </a:pattFill>
          <a:ln w="19050">
            <a:solidFill>
              <a:schemeClr val="lt1"/>
            </a:solidFill>
          </a:ln>
          <a:effectLst/>
        </c:spPr>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pivotFmt>
      <c:pivotFmt>
        <c:idx val="15"/>
        <c:spPr>
          <a:solidFill>
            <a:schemeClr val="accent1"/>
          </a:solidFill>
          <a:ln w="19050">
            <a:solidFill>
              <a:schemeClr val="lt1"/>
            </a:solidFill>
          </a:ln>
          <a:effectLst/>
        </c:spPr>
        <c:dLbl>
          <c:idx val="0"/>
          <c:layout>
            <c:manualLayout>
              <c:x val="-2.0100498977741028E-2"/>
              <c:y val="2.548697612653008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6"/>
        <c:spPr>
          <a:pattFill prst="pct80">
            <a:fgClr>
              <a:schemeClr val="accent3"/>
            </a:fgClr>
            <a:bgClr>
              <a:schemeClr val="bg1"/>
            </a:bgClr>
          </a:pattFill>
          <a:ln w="19050">
            <a:solidFill>
              <a:schemeClr val="lt1"/>
            </a:solidFill>
          </a:ln>
          <a:effectLst/>
        </c:spPr>
      </c:pivotFmt>
      <c:pivotFmt>
        <c:idx val="17"/>
        <c:spPr>
          <a:solidFill>
            <a:schemeClr val="accent1"/>
          </a:solidFill>
          <a:ln w="19050">
            <a:solidFill>
              <a:schemeClr val="lt1"/>
            </a:solidFill>
          </a:ln>
          <a:effectLst/>
        </c:spPr>
        <c:dLbl>
          <c:idx val="0"/>
          <c:layout>
            <c:manualLayout>
              <c:x val="0"/>
              <c:y val="-4.0050962484547266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8"/>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9"/>
        <c:spPr>
          <a:solidFill>
            <a:schemeClr val="accent1"/>
          </a:solidFill>
          <a:ln w="19050">
            <a:solidFill>
              <a:schemeClr val="lt1"/>
            </a:solidFill>
          </a:ln>
          <a:effectLst/>
        </c:spPr>
      </c:pivotFmt>
      <c:pivotFmt>
        <c:idx val="20"/>
        <c:spPr>
          <a:pattFill prst="pct80">
            <a:fgClr>
              <a:schemeClr val="accent1"/>
            </a:fgClr>
            <a:bgClr>
              <a:schemeClr val="bg1"/>
            </a:bgClr>
          </a:pattFill>
          <a:ln w="19050">
            <a:solidFill>
              <a:schemeClr val="lt1"/>
            </a:solidFill>
          </a:ln>
          <a:effectLst/>
        </c:spPr>
      </c:pivotFmt>
      <c:pivotFmt>
        <c:idx val="21"/>
        <c:spPr>
          <a:solidFill>
            <a:schemeClr val="accent1"/>
          </a:solidFill>
          <a:ln w="19050">
            <a:solidFill>
              <a:schemeClr val="lt1"/>
            </a:solidFill>
          </a:ln>
          <a:effectLst/>
        </c:spPr>
      </c:pivotFmt>
      <c:pivotFmt>
        <c:idx val="22"/>
        <c:spPr>
          <a:solidFill>
            <a:schemeClr val="accent1"/>
          </a:solidFill>
          <a:ln w="19050">
            <a:solidFill>
              <a:schemeClr val="lt1"/>
            </a:solidFill>
          </a:ln>
          <a:effectLst/>
        </c:spPr>
      </c:pivotFmt>
      <c:pivotFmt>
        <c:idx val="23"/>
        <c:spPr>
          <a:solidFill>
            <a:schemeClr val="accent1"/>
          </a:solidFill>
          <a:ln w="19050">
            <a:solidFill>
              <a:schemeClr val="lt1"/>
            </a:solidFill>
          </a:ln>
          <a:effectLst/>
        </c:spPr>
      </c:pivotFmt>
      <c:pivotFmt>
        <c:idx val="24"/>
        <c:spPr>
          <a:solidFill>
            <a:schemeClr val="accent1"/>
          </a:solidFill>
          <a:ln w="19050">
            <a:solidFill>
              <a:schemeClr val="lt1"/>
            </a:solidFill>
          </a:ln>
          <a:effectLst/>
        </c:spPr>
        <c:dLbl>
          <c:idx val="0"/>
          <c:layout>
            <c:manualLayout>
              <c:x val="-2.0100498977741028E-2"/>
              <c:y val="2.548697612653008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5"/>
        <c:spPr>
          <a:pattFill prst="pct80">
            <a:fgClr>
              <a:schemeClr val="accent3"/>
            </a:fgClr>
            <a:bgClr>
              <a:schemeClr val="bg1"/>
            </a:bgClr>
          </a:pattFill>
          <a:ln w="19050">
            <a:solidFill>
              <a:schemeClr val="lt1"/>
            </a:solidFill>
          </a:ln>
          <a:effectLst/>
        </c:spPr>
      </c:pivotFmt>
      <c:pivotFmt>
        <c:idx val="26"/>
        <c:spPr>
          <a:solidFill>
            <a:schemeClr val="accent1"/>
          </a:solidFill>
          <a:ln w="19050">
            <a:solidFill>
              <a:schemeClr val="lt1"/>
            </a:solidFill>
          </a:ln>
          <a:effectLst/>
        </c:spPr>
        <c:dLbl>
          <c:idx val="0"/>
          <c:layout>
            <c:manualLayout>
              <c:x val="0"/>
              <c:y val="-4.0050962484547266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s>
    <c:plotArea>
      <c:layout/>
      <c:pieChart>
        <c:varyColors val="1"/>
        <c:ser>
          <c:idx val="0"/>
          <c:order val="0"/>
          <c:tx>
            <c:strRef>
              <c:f>Suggestion2!$B$2</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3C2-4917-9BF8-838D6954759F}"/>
              </c:ext>
            </c:extLst>
          </c:dPt>
          <c:dPt>
            <c:idx val="1"/>
            <c:bubble3D val="0"/>
            <c:spPr>
              <a:pattFill prst="pct80">
                <a:fgClr>
                  <a:schemeClr val="accent1"/>
                </a:fgClr>
                <a:bgClr>
                  <a:schemeClr val="bg1"/>
                </a:bgClr>
              </a:pattFill>
              <a:ln w="19050">
                <a:solidFill>
                  <a:schemeClr val="lt1"/>
                </a:solidFill>
              </a:ln>
              <a:effectLst/>
            </c:spPr>
            <c:extLst>
              <c:ext xmlns:c16="http://schemas.microsoft.com/office/drawing/2014/chart" uri="{C3380CC4-5D6E-409C-BE32-E72D297353CC}">
                <c16:uniqueId val="{00000003-C3C2-4917-9BF8-838D6954759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3C2-4917-9BF8-838D6954759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3C2-4917-9BF8-838D6954759F}"/>
              </c:ext>
            </c:extLst>
          </c:dPt>
          <c:dPt>
            <c:idx val="4"/>
            <c:bubble3D val="0"/>
            <c:spPr>
              <a:solidFill>
                <a:schemeClr val="accent1"/>
              </a:solidFill>
              <a:ln w="19050">
                <a:solidFill>
                  <a:schemeClr val="lt1"/>
                </a:solidFill>
              </a:ln>
              <a:effectLst/>
            </c:spPr>
            <c:extLst>
              <c:ext xmlns:c16="http://schemas.microsoft.com/office/drawing/2014/chart" uri="{C3380CC4-5D6E-409C-BE32-E72D297353CC}">
                <c16:uniqueId val="{00000009-C3C2-4917-9BF8-838D6954759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3C2-4917-9BF8-838D6954759F}"/>
              </c:ext>
            </c:extLst>
          </c:dPt>
          <c:dPt>
            <c:idx val="6"/>
            <c:bubble3D val="0"/>
            <c:spPr>
              <a:pattFill prst="pct80">
                <a:fgClr>
                  <a:schemeClr val="accent3"/>
                </a:fgClr>
                <a:bgClr>
                  <a:schemeClr val="bg1"/>
                </a:bgClr>
              </a:pattFill>
              <a:ln w="19050">
                <a:solidFill>
                  <a:schemeClr val="lt1"/>
                </a:solidFill>
              </a:ln>
              <a:effectLst/>
            </c:spPr>
            <c:extLst>
              <c:ext xmlns:c16="http://schemas.microsoft.com/office/drawing/2014/chart" uri="{C3380CC4-5D6E-409C-BE32-E72D297353CC}">
                <c16:uniqueId val="{0000000D-C3C2-4917-9BF8-838D6954759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C3C2-4917-9BF8-838D6954759F}"/>
              </c:ext>
            </c:extLst>
          </c:dPt>
          <c:dLbls>
            <c:dLbl>
              <c:idx val="5"/>
              <c:layout>
                <c:manualLayout>
                  <c:x val="-2.0100498977741028E-2"/>
                  <c:y val="2.548697612653008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3C2-4917-9BF8-838D6954759F}"/>
                </c:ext>
              </c:extLst>
            </c:dLbl>
            <c:dLbl>
              <c:idx val="7"/>
              <c:layout>
                <c:manualLayout>
                  <c:x val="0"/>
                  <c:y val="-4.0050962484547266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3C2-4917-9BF8-838D6954759F}"/>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Suggestion2!$A$3:$A$11</c:f>
              <c:strCache>
                <c:ptCount val="8"/>
                <c:pt idx="0">
                  <c:v>Crisis</c:v>
                </c:pt>
                <c:pt idx="1">
                  <c:v>Crisis - Int</c:v>
                </c:pt>
                <c:pt idx="2">
                  <c:v>Clinical</c:v>
                </c:pt>
                <c:pt idx="3">
                  <c:v>Youth Development</c:v>
                </c:pt>
                <c:pt idx="4">
                  <c:v>Crisis -EC</c:v>
                </c:pt>
                <c:pt idx="5">
                  <c:v>In School Support</c:v>
                </c:pt>
                <c:pt idx="6">
                  <c:v>Clinical - Int</c:v>
                </c:pt>
                <c:pt idx="7">
                  <c:v>Afterschool</c:v>
                </c:pt>
              </c:strCache>
            </c:strRef>
          </c:cat>
          <c:val>
            <c:numRef>
              <c:f>Suggestion2!$B$3:$B$11</c:f>
              <c:numCache>
                <c:formatCode>_("$"* #,##0_);_("$"* \(#,##0\);_("$"* "-"??_);_(@_)</c:formatCode>
                <c:ptCount val="8"/>
                <c:pt idx="0">
                  <c:v>2222224</c:v>
                </c:pt>
                <c:pt idx="1">
                  <c:v>1489272</c:v>
                </c:pt>
                <c:pt idx="2">
                  <c:v>1482286</c:v>
                </c:pt>
                <c:pt idx="3">
                  <c:v>1025481</c:v>
                </c:pt>
                <c:pt idx="4">
                  <c:v>972912</c:v>
                </c:pt>
                <c:pt idx="5">
                  <c:v>676276</c:v>
                </c:pt>
                <c:pt idx="6">
                  <c:v>534729</c:v>
                </c:pt>
                <c:pt idx="7">
                  <c:v>295000</c:v>
                </c:pt>
              </c:numCache>
            </c:numRef>
          </c:val>
          <c:extLst>
            <c:ext xmlns:c16="http://schemas.microsoft.com/office/drawing/2014/chart" uri="{C3380CC4-5D6E-409C-BE32-E72D297353CC}">
              <c16:uniqueId val="{00000010-C3C2-4917-9BF8-838D6954759F}"/>
            </c:ext>
          </c:extLst>
        </c:ser>
        <c:dLbls>
          <c:showLegendKey val="0"/>
          <c:showVal val="0"/>
          <c:showCatName val="0"/>
          <c:showSerName val="0"/>
          <c:showPercent val="0"/>
          <c:showBubbleSize val="0"/>
          <c:showLeaderLines val="0"/>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2"/>
          </a:solidFill>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2B73F9-73CF-45C0-AFB0-4542258AC29B}" type="doc">
      <dgm:prSet loTypeId="urn:microsoft.com/office/officeart/2005/8/layout/default" loCatId="list" qsTypeId="urn:microsoft.com/office/officeart/2005/8/quickstyle/simple2" qsCatId="simple" csTypeId="urn:microsoft.com/office/officeart/2005/8/colors/accent2_2" csCatId="accent2" phldr="1"/>
      <dgm:spPr/>
      <dgm:t>
        <a:bodyPr/>
        <a:lstStyle/>
        <a:p>
          <a:endParaRPr lang="en-US"/>
        </a:p>
      </dgm:t>
    </dgm:pt>
    <dgm:pt modelId="{A0848282-C2F0-4409-8BEE-20A7D8A83F00}">
      <dgm:prSet/>
      <dgm:spPr>
        <a:solidFill>
          <a:schemeClr val="accent4"/>
        </a:solidFill>
      </dgm:spPr>
      <dgm:t>
        <a:bodyPr/>
        <a:lstStyle/>
        <a:p>
          <a:r>
            <a:rPr lang="en-US" dirty="0">
              <a:latin typeface="Arial" panose="020B0604020202020204" pitchFamily="34" charset="0"/>
              <a:cs typeface="Arial" panose="020B0604020202020204" pitchFamily="34" charset="0"/>
            </a:rPr>
            <a:t>Overview and History</a:t>
          </a:r>
        </a:p>
      </dgm:t>
    </dgm:pt>
    <dgm:pt modelId="{D53A03F9-0F1E-472F-B9D8-D4C0FCD34425}" type="parTrans" cxnId="{0C8033F2-6E01-477D-AD93-44D92EFF731B}">
      <dgm:prSet/>
      <dgm:spPr/>
      <dgm:t>
        <a:bodyPr/>
        <a:lstStyle/>
        <a:p>
          <a:endParaRPr lang="en-US"/>
        </a:p>
      </dgm:t>
    </dgm:pt>
    <dgm:pt modelId="{8768A277-EA20-4E14-B184-74C437446AA3}" type="sibTrans" cxnId="{0C8033F2-6E01-477D-AD93-44D92EFF731B}">
      <dgm:prSet/>
      <dgm:spPr/>
      <dgm:t>
        <a:bodyPr/>
        <a:lstStyle/>
        <a:p>
          <a:endParaRPr lang="en-US"/>
        </a:p>
      </dgm:t>
    </dgm:pt>
    <dgm:pt modelId="{939F5054-A88F-43D0-B2A8-2074733E9AC2}">
      <dgm:prSet/>
      <dgm:spPr>
        <a:solidFill>
          <a:schemeClr val="accent4"/>
        </a:solidFill>
      </dgm:spPr>
      <dgm:t>
        <a:bodyPr/>
        <a:lstStyle/>
        <a:p>
          <a:r>
            <a:rPr lang="en-US" dirty="0">
              <a:latin typeface="Arial" panose="020B0604020202020204" pitchFamily="34" charset="0"/>
              <a:cs typeface="Arial" panose="020B0604020202020204" pitchFamily="34" charset="0"/>
            </a:rPr>
            <a:t>Legal Issues:</a:t>
          </a:r>
        </a:p>
        <a:p>
          <a:r>
            <a:rPr lang="en-US" dirty="0">
              <a:latin typeface="Arial" panose="020B0604020202020204" pitchFamily="34" charset="0"/>
              <a:cs typeface="Arial" panose="020B0604020202020204" pitchFamily="34" charset="0"/>
            </a:rPr>
            <a:t>Statutes</a:t>
          </a:r>
        </a:p>
      </dgm:t>
    </dgm:pt>
    <dgm:pt modelId="{F947E421-94E0-4CC6-AFDB-DD5ED8A3B188}" type="parTrans" cxnId="{BB304223-400C-4EC8-BA6E-B59261EA530D}">
      <dgm:prSet/>
      <dgm:spPr/>
      <dgm:t>
        <a:bodyPr/>
        <a:lstStyle/>
        <a:p>
          <a:endParaRPr lang="en-US"/>
        </a:p>
      </dgm:t>
    </dgm:pt>
    <dgm:pt modelId="{1F88BFFC-2505-4159-BBFA-0D951E7A6F31}" type="sibTrans" cxnId="{BB304223-400C-4EC8-BA6E-B59261EA530D}">
      <dgm:prSet/>
      <dgm:spPr/>
      <dgm:t>
        <a:bodyPr/>
        <a:lstStyle/>
        <a:p>
          <a:endParaRPr lang="en-US"/>
        </a:p>
      </dgm:t>
    </dgm:pt>
    <dgm:pt modelId="{C5B3B549-E287-42E1-8AB6-2DCDD4FFFC96}">
      <dgm:prSet/>
      <dgm:spPr>
        <a:solidFill>
          <a:schemeClr val="accent4"/>
        </a:solidFill>
      </dgm:spPr>
      <dgm:t>
        <a:bodyPr/>
        <a:lstStyle/>
        <a:p>
          <a:r>
            <a:rPr lang="en-US" dirty="0">
              <a:latin typeface="Arial" panose="020B0604020202020204" pitchFamily="34" charset="0"/>
              <a:cs typeface="Arial" panose="020B0604020202020204" pitchFamily="34" charset="0"/>
            </a:rPr>
            <a:t>Legal Issues:</a:t>
          </a:r>
        </a:p>
        <a:p>
          <a:r>
            <a:rPr lang="en-US" dirty="0">
              <a:latin typeface="Arial" panose="020B0604020202020204" pitchFamily="34" charset="0"/>
              <a:cs typeface="Arial" panose="020B0604020202020204" pitchFamily="34" charset="0"/>
            </a:rPr>
            <a:t>Sunshine Law</a:t>
          </a:r>
        </a:p>
      </dgm:t>
    </dgm:pt>
    <dgm:pt modelId="{1F3B8516-2124-4161-A736-7C6DCEB3EAE9}" type="parTrans" cxnId="{6DFB3586-8462-46B2-A224-2768DA162219}">
      <dgm:prSet/>
      <dgm:spPr/>
      <dgm:t>
        <a:bodyPr/>
        <a:lstStyle/>
        <a:p>
          <a:endParaRPr lang="en-US"/>
        </a:p>
      </dgm:t>
    </dgm:pt>
    <dgm:pt modelId="{7F812C88-E22D-4A3F-A51D-FD8BC600BD65}" type="sibTrans" cxnId="{6DFB3586-8462-46B2-A224-2768DA162219}">
      <dgm:prSet/>
      <dgm:spPr/>
      <dgm:t>
        <a:bodyPr/>
        <a:lstStyle/>
        <a:p>
          <a:endParaRPr lang="en-US"/>
        </a:p>
      </dgm:t>
    </dgm:pt>
    <dgm:pt modelId="{7FD33741-698B-4138-9D91-ED88EA76FEAA}">
      <dgm:prSet/>
      <dgm:spPr>
        <a:solidFill>
          <a:schemeClr val="accent4"/>
        </a:solidFill>
      </dgm:spPr>
      <dgm:t>
        <a:bodyPr/>
        <a:lstStyle/>
        <a:p>
          <a:r>
            <a:rPr lang="en-US" dirty="0">
              <a:latin typeface="Arial" panose="020B0604020202020204" pitchFamily="34" charset="0"/>
              <a:cs typeface="Arial" panose="020B0604020202020204" pitchFamily="34" charset="0"/>
            </a:rPr>
            <a:t>Legal Issues:</a:t>
          </a:r>
        </a:p>
        <a:p>
          <a:r>
            <a:rPr lang="en-US" dirty="0">
              <a:latin typeface="Arial" panose="020B0604020202020204" pitchFamily="34" charset="0"/>
              <a:cs typeface="Arial" panose="020B0604020202020204" pitchFamily="34" charset="0"/>
            </a:rPr>
            <a:t> Board Policies</a:t>
          </a:r>
        </a:p>
      </dgm:t>
    </dgm:pt>
    <dgm:pt modelId="{3EC65983-67E2-4CDA-BEE4-D40AD1844DED}" type="parTrans" cxnId="{76DB8F98-A680-452D-91C6-4FDEE18A8BD1}">
      <dgm:prSet/>
      <dgm:spPr/>
      <dgm:t>
        <a:bodyPr/>
        <a:lstStyle/>
        <a:p>
          <a:endParaRPr lang="en-US"/>
        </a:p>
      </dgm:t>
    </dgm:pt>
    <dgm:pt modelId="{39A23FCA-ACD6-431A-9840-DE83D7104EBC}" type="sibTrans" cxnId="{76DB8F98-A680-452D-91C6-4FDEE18A8BD1}">
      <dgm:prSet/>
      <dgm:spPr/>
      <dgm:t>
        <a:bodyPr/>
        <a:lstStyle/>
        <a:p>
          <a:endParaRPr lang="en-US"/>
        </a:p>
      </dgm:t>
    </dgm:pt>
    <dgm:pt modelId="{57D18E86-5822-4669-A0CC-FAD24C5E5421}">
      <dgm:prSet/>
      <dgm:spPr>
        <a:solidFill>
          <a:schemeClr val="accent4"/>
        </a:solidFill>
      </dgm:spPr>
      <dgm:t>
        <a:bodyPr/>
        <a:lstStyle/>
        <a:p>
          <a:r>
            <a:rPr lang="en-US" dirty="0">
              <a:latin typeface="Arial" panose="020B0604020202020204" pitchFamily="34" charset="0"/>
              <a:cs typeface="Arial" panose="020B0604020202020204" pitchFamily="34" charset="0"/>
            </a:rPr>
            <a:t>Legal Issues: </a:t>
          </a:r>
        </a:p>
        <a:p>
          <a:r>
            <a:rPr lang="en-US" dirty="0">
              <a:latin typeface="Arial" panose="020B0604020202020204" pitchFamily="34" charset="0"/>
              <a:cs typeface="Arial" panose="020B0604020202020204" pitchFamily="34" charset="0"/>
            </a:rPr>
            <a:t>By-Laws</a:t>
          </a:r>
        </a:p>
      </dgm:t>
    </dgm:pt>
    <dgm:pt modelId="{8A10BBEF-0F4C-4DCC-853B-3E4C8243379F}" type="parTrans" cxnId="{009F936A-89AF-48DF-B0E4-5A9D75AE5D64}">
      <dgm:prSet/>
      <dgm:spPr/>
      <dgm:t>
        <a:bodyPr/>
        <a:lstStyle/>
        <a:p>
          <a:endParaRPr lang="en-US"/>
        </a:p>
      </dgm:t>
    </dgm:pt>
    <dgm:pt modelId="{BF18152F-48D7-43D2-94C5-E9F14A2CF12A}" type="sibTrans" cxnId="{009F936A-89AF-48DF-B0E4-5A9D75AE5D64}">
      <dgm:prSet/>
      <dgm:spPr/>
      <dgm:t>
        <a:bodyPr/>
        <a:lstStyle/>
        <a:p>
          <a:endParaRPr lang="en-US"/>
        </a:p>
      </dgm:t>
    </dgm:pt>
    <dgm:pt modelId="{DF1C892A-3076-440C-8EE8-1F421F66C78F}">
      <dgm:prSet/>
      <dgm:spPr>
        <a:solidFill>
          <a:schemeClr val="accent1"/>
        </a:solidFill>
      </dgm:spPr>
      <dgm:t>
        <a:bodyPr/>
        <a:lstStyle/>
        <a:p>
          <a:r>
            <a:rPr lang="en-US" dirty="0">
              <a:latin typeface="Arial" panose="020B0604020202020204" pitchFamily="34" charset="0"/>
              <a:cs typeface="Arial" panose="020B0604020202020204" pitchFamily="34" charset="0"/>
            </a:rPr>
            <a:t>Strategic Plan and Theory of Change</a:t>
          </a:r>
        </a:p>
      </dgm:t>
    </dgm:pt>
    <dgm:pt modelId="{F867BB65-6496-43C3-8A1B-4DD7AFE1BAFC}" type="parTrans" cxnId="{89C09BA8-28E8-4A2A-98CE-8347739887CA}">
      <dgm:prSet/>
      <dgm:spPr/>
      <dgm:t>
        <a:bodyPr/>
        <a:lstStyle/>
        <a:p>
          <a:endParaRPr lang="en-US"/>
        </a:p>
      </dgm:t>
    </dgm:pt>
    <dgm:pt modelId="{27D188FD-DDB3-45EF-B3F1-A22C4AD51832}" type="sibTrans" cxnId="{89C09BA8-28E8-4A2A-98CE-8347739887CA}">
      <dgm:prSet/>
      <dgm:spPr/>
      <dgm:t>
        <a:bodyPr/>
        <a:lstStyle/>
        <a:p>
          <a:endParaRPr lang="en-US"/>
        </a:p>
      </dgm:t>
    </dgm:pt>
    <dgm:pt modelId="{9A6A8AFF-37D8-4FCD-B822-C00D3DB3A954}">
      <dgm:prSet/>
      <dgm:spPr>
        <a:solidFill>
          <a:schemeClr val="accent4"/>
        </a:solidFill>
      </dgm:spPr>
      <dgm:t>
        <a:bodyPr/>
        <a:lstStyle/>
        <a:p>
          <a:pPr>
            <a:spcAft>
              <a:spcPts val="0"/>
            </a:spcAft>
          </a:pPr>
          <a:r>
            <a:rPr lang="en-US" dirty="0">
              <a:latin typeface="Arial" panose="020B0604020202020204" pitchFamily="34" charset="0"/>
              <a:cs typeface="Arial" panose="020B0604020202020204" pitchFamily="34" charset="0"/>
            </a:rPr>
            <a:t>Trustee </a:t>
          </a:r>
        </a:p>
        <a:p>
          <a:pPr>
            <a:spcAft>
              <a:spcPts val="0"/>
            </a:spcAft>
          </a:pPr>
          <a:r>
            <a:rPr lang="en-US" dirty="0">
              <a:latin typeface="Arial" panose="020B0604020202020204" pitchFamily="34" charset="0"/>
              <a:cs typeface="Arial" panose="020B0604020202020204" pitchFamily="34" charset="0"/>
            </a:rPr>
            <a:t>Duties &amp; Responsibilities</a:t>
          </a:r>
        </a:p>
      </dgm:t>
    </dgm:pt>
    <dgm:pt modelId="{E6A4A85D-5D16-4FF9-8E80-E71A014D1CEC}" type="parTrans" cxnId="{311FCACA-4082-4C65-A1C4-773CC76E3CF5}">
      <dgm:prSet/>
      <dgm:spPr/>
      <dgm:t>
        <a:bodyPr/>
        <a:lstStyle/>
        <a:p>
          <a:endParaRPr lang="en-US"/>
        </a:p>
      </dgm:t>
    </dgm:pt>
    <dgm:pt modelId="{A40E04F7-312E-48C8-B3CD-8722A0E0C0D1}" type="sibTrans" cxnId="{311FCACA-4082-4C65-A1C4-773CC76E3CF5}">
      <dgm:prSet/>
      <dgm:spPr/>
      <dgm:t>
        <a:bodyPr/>
        <a:lstStyle/>
        <a:p>
          <a:endParaRPr lang="en-US"/>
        </a:p>
      </dgm:t>
    </dgm:pt>
    <dgm:pt modelId="{308176EF-F13D-44D0-BB7B-09C3E23B769A}">
      <dgm:prSet/>
      <dgm:spPr>
        <a:solidFill>
          <a:schemeClr val="accent4"/>
        </a:solidFill>
      </dgm:spPr>
      <dgm:t>
        <a:bodyPr/>
        <a:lstStyle/>
        <a:p>
          <a:r>
            <a:rPr lang="en-US" dirty="0">
              <a:latin typeface="Arial" panose="020B0604020202020204" pitchFamily="34" charset="0"/>
              <a:cs typeface="Arial" panose="020B0604020202020204" pitchFamily="34" charset="0"/>
            </a:rPr>
            <a:t>Board Committees</a:t>
          </a:r>
        </a:p>
      </dgm:t>
    </dgm:pt>
    <dgm:pt modelId="{C186E439-23CE-4658-8B94-6B860A402F97}" type="parTrans" cxnId="{FFF35B1C-9909-48B9-B651-AC66CD0F98DB}">
      <dgm:prSet/>
      <dgm:spPr/>
      <dgm:t>
        <a:bodyPr/>
        <a:lstStyle/>
        <a:p>
          <a:endParaRPr lang="en-US"/>
        </a:p>
      </dgm:t>
    </dgm:pt>
    <dgm:pt modelId="{F30AEECC-8625-45CE-9C0E-9A4FAAE7C5DA}" type="sibTrans" cxnId="{FFF35B1C-9909-48B9-B651-AC66CD0F98DB}">
      <dgm:prSet/>
      <dgm:spPr/>
      <dgm:t>
        <a:bodyPr/>
        <a:lstStyle/>
        <a:p>
          <a:endParaRPr lang="en-US"/>
        </a:p>
      </dgm:t>
    </dgm:pt>
    <dgm:pt modelId="{5E9ADAA0-50A7-402F-AA15-DFD85B071AC3}">
      <dgm:prSet/>
      <dgm:spPr>
        <a:solidFill>
          <a:schemeClr val="accent4"/>
        </a:solidFill>
      </dgm:spPr>
      <dgm:t>
        <a:bodyPr/>
        <a:lstStyle/>
        <a:p>
          <a:r>
            <a:rPr lang="en-US" dirty="0">
              <a:latin typeface="Arial" panose="020B0604020202020204" pitchFamily="34" charset="0"/>
              <a:cs typeface="Arial" panose="020B0604020202020204" pitchFamily="34" charset="0"/>
            </a:rPr>
            <a:t>Financial Overview</a:t>
          </a:r>
        </a:p>
      </dgm:t>
    </dgm:pt>
    <dgm:pt modelId="{33651D6C-1DDA-4A7E-A146-9A5A0D56D2A3}" type="parTrans" cxnId="{1BE2C39D-B789-46F9-80E5-B103D8D8CB0E}">
      <dgm:prSet/>
      <dgm:spPr/>
      <dgm:t>
        <a:bodyPr/>
        <a:lstStyle/>
        <a:p>
          <a:endParaRPr lang="en-US"/>
        </a:p>
      </dgm:t>
    </dgm:pt>
    <dgm:pt modelId="{4B71E44B-0FE1-49D6-BB60-B5FBDD6DAC7E}" type="sibTrans" cxnId="{1BE2C39D-B789-46F9-80E5-B103D8D8CB0E}">
      <dgm:prSet/>
      <dgm:spPr/>
      <dgm:t>
        <a:bodyPr/>
        <a:lstStyle/>
        <a:p>
          <a:endParaRPr lang="en-US"/>
        </a:p>
      </dgm:t>
    </dgm:pt>
    <dgm:pt modelId="{CCC619C7-0F7F-4DC1-9C5C-965F4D653681}">
      <dgm:prSet/>
      <dgm:spPr/>
      <dgm:t>
        <a:bodyPr/>
        <a:lstStyle/>
        <a:p>
          <a:r>
            <a:rPr lang="en-US" dirty="0">
              <a:latin typeface="Arial" panose="020B0604020202020204" pitchFamily="34" charset="0"/>
              <a:cs typeface="Arial" panose="020B0604020202020204" pitchFamily="34" charset="0"/>
            </a:rPr>
            <a:t>Staff</a:t>
          </a:r>
        </a:p>
      </dgm:t>
    </dgm:pt>
    <dgm:pt modelId="{2CFC79B3-5E0D-40F5-AB95-B0251152207B}" type="parTrans" cxnId="{7484A9A4-F192-4E99-B71D-D534065D32A9}">
      <dgm:prSet/>
      <dgm:spPr/>
      <dgm:t>
        <a:bodyPr/>
        <a:lstStyle/>
        <a:p>
          <a:endParaRPr lang="en-US"/>
        </a:p>
      </dgm:t>
    </dgm:pt>
    <dgm:pt modelId="{586D46C6-839A-4F90-90ED-3D0DE80C946F}" type="sibTrans" cxnId="{7484A9A4-F192-4E99-B71D-D534065D32A9}">
      <dgm:prSet/>
      <dgm:spPr/>
      <dgm:t>
        <a:bodyPr/>
        <a:lstStyle/>
        <a:p>
          <a:endParaRPr lang="en-US"/>
        </a:p>
      </dgm:t>
    </dgm:pt>
    <dgm:pt modelId="{968D577C-61F1-4626-85F5-9BAC3C86E2DA}">
      <dgm:prSet/>
      <dgm:spPr>
        <a:solidFill>
          <a:schemeClr val="accent1"/>
        </a:solidFill>
      </dgm:spPr>
      <dgm:t>
        <a:bodyPr/>
        <a:lstStyle/>
        <a:p>
          <a:r>
            <a:rPr lang="en-US" dirty="0">
              <a:latin typeface="Arial" panose="020B0604020202020204" pitchFamily="34" charset="0"/>
              <a:cs typeface="Arial" panose="020B0604020202020204" pitchFamily="34" charset="0"/>
            </a:rPr>
            <a:t>Community Investments &amp; Strategic Initiatives</a:t>
          </a:r>
        </a:p>
      </dgm:t>
    </dgm:pt>
    <dgm:pt modelId="{19F25FDC-1802-480D-AFD1-2BE6BDADAFD7}" type="parTrans" cxnId="{27C1FA32-BA95-47A7-B0C2-031A51D9E54F}">
      <dgm:prSet/>
      <dgm:spPr/>
      <dgm:t>
        <a:bodyPr/>
        <a:lstStyle/>
        <a:p>
          <a:endParaRPr lang="en-US"/>
        </a:p>
      </dgm:t>
    </dgm:pt>
    <dgm:pt modelId="{B9B6A9AD-AE6B-4579-BED8-191F8BB80E47}" type="sibTrans" cxnId="{27C1FA32-BA95-47A7-B0C2-031A51D9E54F}">
      <dgm:prSet/>
      <dgm:spPr/>
      <dgm:t>
        <a:bodyPr/>
        <a:lstStyle/>
        <a:p>
          <a:endParaRPr lang="en-US"/>
        </a:p>
      </dgm:t>
    </dgm:pt>
    <dgm:pt modelId="{6C89C63E-951A-44B9-8AC2-F786B123A6F2}">
      <dgm:prSet/>
      <dgm:spPr>
        <a:solidFill>
          <a:schemeClr val="accent1"/>
        </a:solidFill>
      </dgm:spPr>
      <dgm:t>
        <a:bodyPr/>
        <a:lstStyle/>
        <a:p>
          <a:r>
            <a:rPr lang="en-US" dirty="0">
              <a:latin typeface="Arial" panose="020B0604020202020204" pitchFamily="34" charset="0"/>
              <a:cs typeface="Arial" panose="020B0604020202020204" pitchFamily="34" charset="0"/>
            </a:rPr>
            <a:t>Allocations &amp; Grant Making</a:t>
          </a:r>
        </a:p>
      </dgm:t>
    </dgm:pt>
    <dgm:pt modelId="{C926E006-537A-4A36-9CBE-B8AE56455971}" type="parTrans" cxnId="{02F97C8C-E37A-4869-BE4C-3DCCB8CA1525}">
      <dgm:prSet/>
      <dgm:spPr/>
      <dgm:t>
        <a:bodyPr/>
        <a:lstStyle/>
        <a:p>
          <a:endParaRPr lang="en-US"/>
        </a:p>
      </dgm:t>
    </dgm:pt>
    <dgm:pt modelId="{A2FC2D71-8009-4027-868D-26AFCFCBE251}" type="sibTrans" cxnId="{02F97C8C-E37A-4869-BE4C-3DCCB8CA1525}">
      <dgm:prSet/>
      <dgm:spPr/>
      <dgm:t>
        <a:bodyPr/>
        <a:lstStyle/>
        <a:p>
          <a:endParaRPr lang="en-US"/>
        </a:p>
      </dgm:t>
    </dgm:pt>
    <dgm:pt modelId="{1D356785-4B0E-48B3-AD6D-10CEEA9E6BC2}" type="pres">
      <dgm:prSet presAssocID="{F22B73F9-73CF-45C0-AFB0-4542258AC29B}" presName="diagram" presStyleCnt="0">
        <dgm:presLayoutVars>
          <dgm:dir/>
          <dgm:resizeHandles val="exact"/>
        </dgm:presLayoutVars>
      </dgm:prSet>
      <dgm:spPr/>
    </dgm:pt>
    <dgm:pt modelId="{E794726D-CA48-4210-B63C-57283BF894AB}" type="pres">
      <dgm:prSet presAssocID="{A0848282-C2F0-4409-8BEE-20A7D8A83F00}" presName="node" presStyleLbl="node1" presStyleIdx="0" presStyleCnt="12">
        <dgm:presLayoutVars>
          <dgm:bulletEnabled val="1"/>
        </dgm:presLayoutVars>
      </dgm:prSet>
      <dgm:spPr/>
    </dgm:pt>
    <dgm:pt modelId="{279D32FE-CF17-4A77-AD0F-AF6CBB746D77}" type="pres">
      <dgm:prSet presAssocID="{8768A277-EA20-4E14-B184-74C437446AA3}" presName="sibTrans" presStyleCnt="0"/>
      <dgm:spPr/>
    </dgm:pt>
    <dgm:pt modelId="{38AC486D-C936-4C8F-B3C5-DBEDDA58BBB8}" type="pres">
      <dgm:prSet presAssocID="{939F5054-A88F-43D0-B2A8-2074733E9AC2}" presName="node" presStyleLbl="node1" presStyleIdx="1" presStyleCnt="12">
        <dgm:presLayoutVars>
          <dgm:bulletEnabled val="1"/>
        </dgm:presLayoutVars>
      </dgm:prSet>
      <dgm:spPr/>
    </dgm:pt>
    <dgm:pt modelId="{D7EA60D1-2679-4509-B518-F049F0A641D2}" type="pres">
      <dgm:prSet presAssocID="{1F88BFFC-2505-4159-BBFA-0D951E7A6F31}" presName="sibTrans" presStyleCnt="0"/>
      <dgm:spPr/>
    </dgm:pt>
    <dgm:pt modelId="{CBCFFEF3-ABFB-46AA-B1DB-42F8B57A8CC3}" type="pres">
      <dgm:prSet presAssocID="{C5B3B549-E287-42E1-8AB6-2DCDD4FFFC96}" presName="node" presStyleLbl="node1" presStyleIdx="2" presStyleCnt="12">
        <dgm:presLayoutVars>
          <dgm:bulletEnabled val="1"/>
        </dgm:presLayoutVars>
      </dgm:prSet>
      <dgm:spPr/>
    </dgm:pt>
    <dgm:pt modelId="{4AC2B7F0-7A9E-4356-ABE6-C9E15629DAC5}" type="pres">
      <dgm:prSet presAssocID="{7F812C88-E22D-4A3F-A51D-FD8BC600BD65}" presName="sibTrans" presStyleCnt="0"/>
      <dgm:spPr/>
    </dgm:pt>
    <dgm:pt modelId="{1AB628A2-C857-4DD7-81A8-2F190AB13722}" type="pres">
      <dgm:prSet presAssocID="{7FD33741-698B-4138-9D91-ED88EA76FEAA}" presName="node" presStyleLbl="node1" presStyleIdx="3" presStyleCnt="12">
        <dgm:presLayoutVars>
          <dgm:bulletEnabled val="1"/>
        </dgm:presLayoutVars>
      </dgm:prSet>
      <dgm:spPr/>
    </dgm:pt>
    <dgm:pt modelId="{931DDFA8-427E-4BE7-BAD4-9BF6DADF381C}" type="pres">
      <dgm:prSet presAssocID="{39A23FCA-ACD6-431A-9840-DE83D7104EBC}" presName="sibTrans" presStyleCnt="0"/>
      <dgm:spPr/>
    </dgm:pt>
    <dgm:pt modelId="{4F5D8F55-FAE7-49B2-A5B1-ACE59B60962D}" type="pres">
      <dgm:prSet presAssocID="{57D18E86-5822-4669-A0CC-FAD24C5E5421}" presName="node" presStyleLbl="node1" presStyleIdx="4" presStyleCnt="12">
        <dgm:presLayoutVars>
          <dgm:bulletEnabled val="1"/>
        </dgm:presLayoutVars>
      </dgm:prSet>
      <dgm:spPr/>
    </dgm:pt>
    <dgm:pt modelId="{3B02336E-6447-404B-B114-42F7F15233C6}" type="pres">
      <dgm:prSet presAssocID="{BF18152F-48D7-43D2-94C5-E9F14A2CF12A}" presName="sibTrans" presStyleCnt="0"/>
      <dgm:spPr/>
    </dgm:pt>
    <dgm:pt modelId="{BE827264-244B-4F8D-905F-2BEE28EF22B5}" type="pres">
      <dgm:prSet presAssocID="{DF1C892A-3076-440C-8EE8-1F421F66C78F}" presName="node" presStyleLbl="node1" presStyleIdx="5" presStyleCnt="12" custLinFactX="-10126" custLinFactY="16878" custLinFactNeighborX="-100000" custLinFactNeighborY="100000">
        <dgm:presLayoutVars>
          <dgm:bulletEnabled val="1"/>
        </dgm:presLayoutVars>
      </dgm:prSet>
      <dgm:spPr/>
    </dgm:pt>
    <dgm:pt modelId="{8E27D815-7154-4175-A686-C367F0EF02D2}" type="pres">
      <dgm:prSet presAssocID="{27D188FD-DDB3-45EF-B3F1-A22C4AD51832}" presName="sibTrans" presStyleCnt="0"/>
      <dgm:spPr/>
    </dgm:pt>
    <dgm:pt modelId="{02E58324-866C-4999-8542-15BA4514688D}" type="pres">
      <dgm:prSet presAssocID="{9A6A8AFF-37D8-4FCD-B822-C00D3DB3A954}" presName="node" presStyleLbl="node1" presStyleIdx="6" presStyleCnt="12" custLinFactX="-9530" custLinFactNeighborX="-100000" custLinFactNeighborY="2017">
        <dgm:presLayoutVars>
          <dgm:bulletEnabled val="1"/>
        </dgm:presLayoutVars>
      </dgm:prSet>
      <dgm:spPr/>
    </dgm:pt>
    <dgm:pt modelId="{2DF1C82E-A5E6-49BE-9A6B-DC63F349036D}" type="pres">
      <dgm:prSet presAssocID="{A40E04F7-312E-48C8-B3CD-8722A0E0C0D1}" presName="sibTrans" presStyleCnt="0"/>
      <dgm:spPr/>
    </dgm:pt>
    <dgm:pt modelId="{906CD05E-43DC-4A70-BBF6-3C1DCDE33CCA}" type="pres">
      <dgm:prSet presAssocID="{308176EF-F13D-44D0-BB7B-09C3E23B769A}" presName="node" presStyleLbl="node1" presStyleIdx="7" presStyleCnt="12" custLinFactX="-11186" custLinFactNeighborX="-100000" custLinFactNeighborY="1515">
        <dgm:presLayoutVars>
          <dgm:bulletEnabled val="1"/>
        </dgm:presLayoutVars>
      </dgm:prSet>
      <dgm:spPr/>
    </dgm:pt>
    <dgm:pt modelId="{97D768AE-18B8-4A42-BB86-9063BB67FFDD}" type="pres">
      <dgm:prSet presAssocID="{F30AEECC-8625-45CE-9C0E-9A4FAAE7C5DA}" presName="sibTrans" presStyleCnt="0"/>
      <dgm:spPr/>
    </dgm:pt>
    <dgm:pt modelId="{4916C665-0624-4D35-BB27-D41CD1290800}" type="pres">
      <dgm:prSet presAssocID="{5E9ADAA0-50A7-402F-AA15-DFD85B071AC3}" presName="node" presStyleLbl="node1" presStyleIdx="8" presStyleCnt="12" custLinFactX="128958" custLinFactY="-14637" custLinFactNeighborX="200000" custLinFactNeighborY="-100000">
        <dgm:presLayoutVars>
          <dgm:bulletEnabled val="1"/>
        </dgm:presLayoutVars>
      </dgm:prSet>
      <dgm:spPr/>
    </dgm:pt>
    <dgm:pt modelId="{DC7ACB56-446C-4DB7-A8DF-C17DEB20B2D2}" type="pres">
      <dgm:prSet presAssocID="{4B71E44B-0FE1-49D6-BB60-B5FBDD6DAC7E}" presName="sibTrans" presStyleCnt="0"/>
      <dgm:spPr/>
    </dgm:pt>
    <dgm:pt modelId="{64C301F5-62CC-486F-B3F4-3BB784E09E65}" type="pres">
      <dgm:prSet presAssocID="{CCC619C7-0F7F-4DC1-9C5C-965F4D653681}" presName="node" presStyleLbl="node1" presStyleIdx="9" presStyleCnt="12" custLinFactX="100000" custLinFactNeighborX="120126" custLinFactNeighborY="97">
        <dgm:presLayoutVars>
          <dgm:bulletEnabled val="1"/>
        </dgm:presLayoutVars>
      </dgm:prSet>
      <dgm:spPr/>
    </dgm:pt>
    <dgm:pt modelId="{C11E672A-0CE7-455E-9940-F79EBF88E465}" type="pres">
      <dgm:prSet presAssocID="{586D46C6-839A-4F90-90ED-3D0DE80C946F}" presName="sibTrans" presStyleCnt="0"/>
      <dgm:spPr/>
    </dgm:pt>
    <dgm:pt modelId="{81B54990-28F2-42D0-A7A8-9D9302754AF4}" type="pres">
      <dgm:prSet presAssocID="{968D577C-61F1-4626-85F5-9BAC3C86E2DA}" presName="node" presStyleLbl="node1" presStyleIdx="10" presStyleCnt="12" custLinFactX="-9817" custLinFactNeighborX="-100000" custLinFactNeighborY="2732">
        <dgm:presLayoutVars>
          <dgm:bulletEnabled val="1"/>
        </dgm:presLayoutVars>
      </dgm:prSet>
      <dgm:spPr/>
    </dgm:pt>
    <dgm:pt modelId="{7634663C-78FE-4139-BEEF-EDBBD1407974}" type="pres">
      <dgm:prSet presAssocID="{B9B6A9AD-AE6B-4579-BED8-191F8BB80E47}" presName="sibTrans" presStyleCnt="0"/>
      <dgm:spPr/>
    </dgm:pt>
    <dgm:pt modelId="{746DE0DA-CC55-422A-9418-0055DFE31890}" type="pres">
      <dgm:prSet presAssocID="{6C89C63E-951A-44B9-8AC2-F786B123A6F2}" presName="node" presStyleLbl="node1" presStyleIdx="11" presStyleCnt="12" custLinFactX="-9270" custLinFactNeighborX="-100000" custLinFactNeighborY="456">
        <dgm:presLayoutVars>
          <dgm:bulletEnabled val="1"/>
        </dgm:presLayoutVars>
      </dgm:prSet>
      <dgm:spPr/>
    </dgm:pt>
  </dgm:ptLst>
  <dgm:cxnLst>
    <dgm:cxn modelId="{C4289E02-B7BD-43A6-BC50-AE126A898258}" type="presOf" srcId="{C5B3B549-E287-42E1-8AB6-2DCDD4FFFC96}" destId="{CBCFFEF3-ABFB-46AA-B1DB-42F8B57A8CC3}" srcOrd="0" destOrd="0" presId="urn:microsoft.com/office/officeart/2005/8/layout/default"/>
    <dgm:cxn modelId="{B10ECF17-246B-45C8-9A00-6D62D96D51C6}" type="presOf" srcId="{57D18E86-5822-4669-A0CC-FAD24C5E5421}" destId="{4F5D8F55-FAE7-49B2-A5B1-ACE59B60962D}" srcOrd="0" destOrd="0" presId="urn:microsoft.com/office/officeart/2005/8/layout/default"/>
    <dgm:cxn modelId="{FFF35B1C-9909-48B9-B651-AC66CD0F98DB}" srcId="{F22B73F9-73CF-45C0-AFB0-4542258AC29B}" destId="{308176EF-F13D-44D0-BB7B-09C3E23B769A}" srcOrd="7" destOrd="0" parTransId="{C186E439-23CE-4658-8B94-6B860A402F97}" sibTransId="{F30AEECC-8625-45CE-9C0E-9A4FAAE7C5DA}"/>
    <dgm:cxn modelId="{BB304223-400C-4EC8-BA6E-B59261EA530D}" srcId="{F22B73F9-73CF-45C0-AFB0-4542258AC29B}" destId="{939F5054-A88F-43D0-B2A8-2074733E9AC2}" srcOrd="1" destOrd="0" parTransId="{F947E421-94E0-4CC6-AFDB-DD5ED8A3B188}" sibTransId="{1F88BFFC-2505-4159-BBFA-0D951E7A6F31}"/>
    <dgm:cxn modelId="{86B29430-1FB5-482F-980A-1DE6A8B8D6E0}" type="presOf" srcId="{7FD33741-698B-4138-9D91-ED88EA76FEAA}" destId="{1AB628A2-C857-4DD7-81A8-2F190AB13722}" srcOrd="0" destOrd="0" presId="urn:microsoft.com/office/officeart/2005/8/layout/default"/>
    <dgm:cxn modelId="{27C1FA32-BA95-47A7-B0C2-031A51D9E54F}" srcId="{F22B73F9-73CF-45C0-AFB0-4542258AC29B}" destId="{968D577C-61F1-4626-85F5-9BAC3C86E2DA}" srcOrd="10" destOrd="0" parTransId="{19F25FDC-1802-480D-AFD1-2BE6BDADAFD7}" sibTransId="{B9B6A9AD-AE6B-4579-BED8-191F8BB80E47}"/>
    <dgm:cxn modelId="{8AABCE5F-E6A4-4765-87A7-261B3864DB62}" type="presOf" srcId="{A0848282-C2F0-4409-8BEE-20A7D8A83F00}" destId="{E794726D-CA48-4210-B63C-57283BF894AB}" srcOrd="0" destOrd="0" presId="urn:microsoft.com/office/officeart/2005/8/layout/default"/>
    <dgm:cxn modelId="{009F936A-89AF-48DF-B0E4-5A9D75AE5D64}" srcId="{F22B73F9-73CF-45C0-AFB0-4542258AC29B}" destId="{57D18E86-5822-4669-A0CC-FAD24C5E5421}" srcOrd="4" destOrd="0" parTransId="{8A10BBEF-0F4C-4DCC-853B-3E4C8243379F}" sibTransId="{BF18152F-48D7-43D2-94C5-E9F14A2CF12A}"/>
    <dgm:cxn modelId="{55B59E4A-A21D-4BF0-9D1E-3912C181E411}" type="presOf" srcId="{6C89C63E-951A-44B9-8AC2-F786B123A6F2}" destId="{746DE0DA-CC55-422A-9418-0055DFE31890}" srcOrd="0" destOrd="0" presId="urn:microsoft.com/office/officeart/2005/8/layout/default"/>
    <dgm:cxn modelId="{DB004E4B-2715-4F3F-8E48-ED8459614D7B}" type="presOf" srcId="{308176EF-F13D-44D0-BB7B-09C3E23B769A}" destId="{906CD05E-43DC-4A70-BBF6-3C1DCDE33CCA}" srcOrd="0" destOrd="0" presId="urn:microsoft.com/office/officeart/2005/8/layout/default"/>
    <dgm:cxn modelId="{B6CE894E-EA57-438E-BED8-E3131C1E712D}" type="presOf" srcId="{968D577C-61F1-4626-85F5-9BAC3C86E2DA}" destId="{81B54990-28F2-42D0-A7A8-9D9302754AF4}" srcOrd="0" destOrd="0" presId="urn:microsoft.com/office/officeart/2005/8/layout/default"/>
    <dgm:cxn modelId="{6DFB3586-8462-46B2-A224-2768DA162219}" srcId="{F22B73F9-73CF-45C0-AFB0-4542258AC29B}" destId="{C5B3B549-E287-42E1-8AB6-2DCDD4FFFC96}" srcOrd="2" destOrd="0" parTransId="{1F3B8516-2124-4161-A736-7C6DCEB3EAE9}" sibTransId="{7F812C88-E22D-4A3F-A51D-FD8BC600BD65}"/>
    <dgm:cxn modelId="{02F97C8C-E37A-4869-BE4C-3DCCB8CA1525}" srcId="{F22B73F9-73CF-45C0-AFB0-4542258AC29B}" destId="{6C89C63E-951A-44B9-8AC2-F786B123A6F2}" srcOrd="11" destOrd="0" parTransId="{C926E006-537A-4A36-9CBE-B8AE56455971}" sibTransId="{A2FC2D71-8009-4027-868D-26AFCFCBE251}"/>
    <dgm:cxn modelId="{F4CB958F-2B51-4511-A03C-5A719BCD21D0}" type="presOf" srcId="{939F5054-A88F-43D0-B2A8-2074733E9AC2}" destId="{38AC486D-C936-4C8F-B3C5-DBEDDA58BBB8}" srcOrd="0" destOrd="0" presId="urn:microsoft.com/office/officeart/2005/8/layout/default"/>
    <dgm:cxn modelId="{9955BD94-887E-499E-8CD1-16AD87179B07}" type="presOf" srcId="{5E9ADAA0-50A7-402F-AA15-DFD85B071AC3}" destId="{4916C665-0624-4D35-BB27-D41CD1290800}" srcOrd="0" destOrd="0" presId="urn:microsoft.com/office/officeart/2005/8/layout/default"/>
    <dgm:cxn modelId="{76DB8F98-A680-452D-91C6-4FDEE18A8BD1}" srcId="{F22B73F9-73CF-45C0-AFB0-4542258AC29B}" destId="{7FD33741-698B-4138-9D91-ED88EA76FEAA}" srcOrd="3" destOrd="0" parTransId="{3EC65983-67E2-4CDA-BEE4-D40AD1844DED}" sibTransId="{39A23FCA-ACD6-431A-9840-DE83D7104EBC}"/>
    <dgm:cxn modelId="{1BE2C39D-B789-46F9-80E5-B103D8D8CB0E}" srcId="{F22B73F9-73CF-45C0-AFB0-4542258AC29B}" destId="{5E9ADAA0-50A7-402F-AA15-DFD85B071AC3}" srcOrd="8" destOrd="0" parTransId="{33651D6C-1DDA-4A7E-A146-9A5A0D56D2A3}" sibTransId="{4B71E44B-0FE1-49D6-BB60-B5FBDD6DAC7E}"/>
    <dgm:cxn modelId="{7484A9A4-F192-4E99-B71D-D534065D32A9}" srcId="{F22B73F9-73CF-45C0-AFB0-4542258AC29B}" destId="{CCC619C7-0F7F-4DC1-9C5C-965F4D653681}" srcOrd="9" destOrd="0" parTransId="{2CFC79B3-5E0D-40F5-AB95-B0251152207B}" sibTransId="{586D46C6-839A-4F90-90ED-3D0DE80C946F}"/>
    <dgm:cxn modelId="{A6F207A7-0152-4C3F-AC52-1CBA717F309F}" type="presOf" srcId="{F22B73F9-73CF-45C0-AFB0-4542258AC29B}" destId="{1D356785-4B0E-48B3-AD6D-10CEEA9E6BC2}" srcOrd="0" destOrd="0" presId="urn:microsoft.com/office/officeart/2005/8/layout/default"/>
    <dgm:cxn modelId="{89C09BA8-28E8-4A2A-98CE-8347739887CA}" srcId="{F22B73F9-73CF-45C0-AFB0-4542258AC29B}" destId="{DF1C892A-3076-440C-8EE8-1F421F66C78F}" srcOrd="5" destOrd="0" parTransId="{F867BB65-6496-43C3-8A1B-4DD7AFE1BAFC}" sibTransId="{27D188FD-DDB3-45EF-B3F1-A22C4AD51832}"/>
    <dgm:cxn modelId="{5AA125B1-230D-46F6-A18A-76F2A79B3D43}" type="presOf" srcId="{DF1C892A-3076-440C-8EE8-1F421F66C78F}" destId="{BE827264-244B-4F8D-905F-2BEE28EF22B5}" srcOrd="0" destOrd="0" presId="urn:microsoft.com/office/officeart/2005/8/layout/default"/>
    <dgm:cxn modelId="{349A7BBC-8F0E-481D-84AA-E34179742AC6}" type="presOf" srcId="{9A6A8AFF-37D8-4FCD-B822-C00D3DB3A954}" destId="{02E58324-866C-4999-8542-15BA4514688D}" srcOrd="0" destOrd="0" presId="urn:microsoft.com/office/officeart/2005/8/layout/default"/>
    <dgm:cxn modelId="{311FCACA-4082-4C65-A1C4-773CC76E3CF5}" srcId="{F22B73F9-73CF-45C0-AFB0-4542258AC29B}" destId="{9A6A8AFF-37D8-4FCD-B822-C00D3DB3A954}" srcOrd="6" destOrd="0" parTransId="{E6A4A85D-5D16-4FF9-8E80-E71A014D1CEC}" sibTransId="{A40E04F7-312E-48C8-B3CD-8722A0E0C0D1}"/>
    <dgm:cxn modelId="{0C8033F2-6E01-477D-AD93-44D92EFF731B}" srcId="{F22B73F9-73CF-45C0-AFB0-4542258AC29B}" destId="{A0848282-C2F0-4409-8BEE-20A7D8A83F00}" srcOrd="0" destOrd="0" parTransId="{D53A03F9-0F1E-472F-B9D8-D4C0FCD34425}" sibTransId="{8768A277-EA20-4E14-B184-74C437446AA3}"/>
    <dgm:cxn modelId="{601278F2-CA3B-4EAB-9663-B05AF2954256}" type="presOf" srcId="{CCC619C7-0F7F-4DC1-9C5C-965F4D653681}" destId="{64C301F5-62CC-486F-B3F4-3BB784E09E65}" srcOrd="0" destOrd="0" presId="urn:microsoft.com/office/officeart/2005/8/layout/default"/>
    <dgm:cxn modelId="{46DB86E5-8F6E-4CA5-A8C7-3F677BB094DF}" type="presParOf" srcId="{1D356785-4B0E-48B3-AD6D-10CEEA9E6BC2}" destId="{E794726D-CA48-4210-B63C-57283BF894AB}" srcOrd="0" destOrd="0" presId="urn:microsoft.com/office/officeart/2005/8/layout/default"/>
    <dgm:cxn modelId="{AB0E79CB-574B-4EF0-AC7A-0A9469AC51B8}" type="presParOf" srcId="{1D356785-4B0E-48B3-AD6D-10CEEA9E6BC2}" destId="{279D32FE-CF17-4A77-AD0F-AF6CBB746D77}" srcOrd="1" destOrd="0" presId="urn:microsoft.com/office/officeart/2005/8/layout/default"/>
    <dgm:cxn modelId="{47079899-8B3B-4E7F-BE22-F630A9F201E8}" type="presParOf" srcId="{1D356785-4B0E-48B3-AD6D-10CEEA9E6BC2}" destId="{38AC486D-C936-4C8F-B3C5-DBEDDA58BBB8}" srcOrd="2" destOrd="0" presId="urn:microsoft.com/office/officeart/2005/8/layout/default"/>
    <dgm:cxn modelId="{14CE7599-81B8-4A52-8771-B6FCD053B52D}" type="presParOf" srcId="{1D356785-4B0E-48B3-AD6D-10CEEA9E6BC2}" destId="{D7EA60D1-2679-4509-B518-F049F0A641D2}" srcOrd="3" destOrd="0" presId="urn:microsoft.com/office/officeart/2005/8/layout/default"/>
    <dgm:cxn modelId="{BF810305-D0BA-4370-BC03-12979895A64D}" type="presParOf" srcId="{1D356785-4B0E-48B3-AD6D-10CEEA9E6BC2}" destId="{CBCFFEF3-ABFB-46AA-B1DB-42F8B57A8CC3}" srcOrd="4" destOrd="0" presId="urn:microsoft.com/office/officeart/2005/8/layout/default"/>
    <dgm:cxn modelId="{B432D1F7-B861-40FF-9BE7-29FC54CD44CB}" type="presParOf" srcId="{1D356785-4B0E-48B3-AD6D-10CEEA9E6BC2}" destId="{4AC2B7F0-7A9E-4356-ABE6-C9E15629DAC5}" srcOrd="5" destOrd="0" presId="urn:microsoft.com/office/officeart/2005/8/layout/default"/>
    <dgm:cxn modelId="{301D94C5-B407-4C24-8197-FE8116FD1726}" type="presParOf" srcId="{1D356785-4B0E-48B3-AD6D-10CEEA9E6BC2}" destId="{1AB628A2-C857-4DD7-81A8-2F190AB13722}" srcOrd="6" destOrd="0" presId="urn:microsoft.com/office/officeart/2005/8/layout/default"/>
    <dgm:cxn modelId="{DBEF89C8-5E8C-4352-98E2-24C97C8D239D}" type="presParOf" srcId="{1D356785-4B0E-48B3-AD6D-10CEEA9E6BC2}" destId="{931DDFA8-427E-4BE7-BAD4-9BF6DADF381C}" srcOrd="7" destOrd="0" presId="urn:microsoft.com/office/officeart/2005/8/layout/default"/>
    <dgm:cxn modelId="{D857F0F7-EF38-479E-A438-46F5828064C8}" type="presParOf" srcId="{1D356785-4B0E-48B3-AD6D-10CEEA9E6BC2}" destId="{4F5D8F55-FAE7-49B2-A5B1-ACE59B60962D}" srcOrd="8" destOrd="0" presId="urn:microsoft.com/office/officeart/2005/8/layout/default"/>
    <dgm:cxn modelId="{CFC8217F-50B8-4351-AE69-5D1F444A1870}" type="presParOf" srcId="{1D356785-4B0E-48B3-AD6D-10CEEA9E6BC2}" destId="{3B02336E-6447-404B-B114-42F7F15233C6}" srcOrd="9" destOrd="0" presId="urn:microsoft.com/office/officeart/2005/8/layout/default"/>
    <dgm:cxn modelId="{156A0D70-4EE2-4228-AB48-E89FD644C91A}" type="presParOf" srcId="{1D356785-4B0E-48B3-AD6D-10CEEA9E6BC2}" destId="{BE827264-244B-4F8D-905F-2BEE28EF22B5}" srcOrd="10" destOrd="0" presId="urn:microsoft.com/office/officeart/2005/8/layout/default"/>
    <dgm:cxn modelId="{410DDF2C-3A41-4BCD-AA83-2E38BF7D1496}" type="presParOf" srcId="{1D356785-4B0E-48B3-AD6D-10CEEA9E6BC2}" destId="{8E27D815-7154-4175-A686-C367F0EF02D2}" srcOrd="11" destOrd="0" presId="urn:microsoft.com/office/officeart/2005/8/layout/default"/>
    <dgm:cxn modelId="{06A49ADD-4F19-4D9E-901B-898555F4C784}" type="presParOf" srcId="{1D356785-4B0E-48B3-AD6D-10CEEA9E6BC2}" destId="{02E58324-866C-4999-8542-15BA4514688D}" srcOrd="12" destOrd="0" presId="urn:microsoft.com/office/officeart/2005/8/layout/default"/>
    <dgm:cxn modelId="{AD8D64DE-DADA-4C89-9AF4-0D27EA245A19}" type="presParOf" srcId="{1D356785-4B0E-48B3-AD6D-10CEEA9E6BC2}" destId="{2DF1C82E-A5E6-49BE-9A6B-DC63F349036D}" srcOrd="13" destOrd="0" presId="urn:microsoft.com/office/officeart/2005/8/layout/default"/>
    <dgm:cxn modelId="{A50CDE7D-4479-4C95-B1DB-7AFF6E17F4D3}" type="presParOf" srcId="{1D356785-4B0E-48B3-AD6D-10CEEA9E6BC2}" destId="{906CD05E-43DC-4A70-BBF6-3C1DCDE33CCA}" srcOrd="14" destOrd="0" presId="urn:microsoft.com/office/officeart/2005/8/layout/default"/>
    <dgm:cxn modelId="{DE33DBCA-0A11-4333-80E1-D5EE78E75DC1}" type="presParOf" srcId="{1D356785-4B0E-48B3-AD6D-10CEEA9E6BC2}" destId="{97D768AE-18B8-4A42-BB86-9063BB67FFDD}" srcOrd="15" destOrd="0" presId="urn:microsoft.com/office/officeart/2005/8/layout/default"/>
    <dgm:cxn modelId="{D40955CC-39BC-4E8E-BA87-CACC3BFF9C81}" type="presParOf" srcId="{1D356785-4B0E-48B3-AD6D-10CEEA9E6BC2}" destId="{4916C665-0624-4D35-BB27-D41CD1290800}" srcOrd="16" destOrd="0" presId="urn:microsoft.com/office/officeart/2005/8/layout/default"/>
    <dgm:cxn modelId="{84B7BBF8-02EB-4D6A-893F-4FC5B696B9F1}" type="presParOf" srcId="{1D356785-4B0E-48B3-AD6D-10CEEA9E6BC2}" destId="{DC7ACB56-446C-4DB7-A8DF-C17DEB20B2D2}" srcOrd="17" destOrd="0" presId="urn:microsoft.com/office/officeart/2005/8/layout/default"/>
    <dgm:cxn modelId="{8BAE4140-4D20-4199-A5D6-329D5650C8FB}" type="presParOf" srcId="{1D356785-4B0E-48B3-AD6D-10CEEA9E6BC2}" destId="{64C301F5-62CC-486F-B3F4-3BB784E09E65}" srcOrd="18" destOrd="0" presId="urn:microsoft.com/office/officeart/2005/8/layout/default"/>
    <dgm:cxn modelId="{B996F44D-AC12-4F9D-961B-F19C8345D045}" type="presParOf" srcId="{1D356785-4B0E-48B3-AD6D-10CEEA9E6BC2}" destId="{C11E672A-0CE7-455E-9940-F79EBF88E465}" srcOrd="19" destOrd="0" presId="urn:microsoft.com/office/officeart/2005/8/layout/default"/>
    <dgm:cxn modelId="{16C54CB4-26F1-4641-A8EE-A9F89992EE68}" type="presParOf" srcId="{1D356785-4B0E-48B3-AD6D-10CEEA9E6BC2}" destId="{81B54990-28F2-42D0-A7A8-9D9302754AF4}" srcOrd="20" destOrd="0" presId="urn:microsoft.com/office/officeart/2005/8/layout/default"/>
    <dgm:cxn modelId="{D7A5D7A3-D335-4D42-B3D4-F95BFFA9B5D1}" type="presParOf" srcId="{1D356785-4B0E-48B3-AD6D-10CEEA9E6BC2}" destId="{7634663C-78FE-4139-BEEF-EDBBD1407974}" srcOrd="21" destOrd="0" presId="urn:microsoft.com/office/officeart/2005/8/layout/default"/>
    <dgm:cxn modelId="{49420272-A9BF-4CDD-ACB5-1D44065AC8A4}" type="presParOf" srcId="{1D356785-4B0E-48B3-AD6D-10CEEA9E6BC2}" destId="{746DE0DA-CC55-422A-9418-0055DFE31890}"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25A25B-25A2-47E1-9C6A-B239ABF8BD9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307ECFF-A7BB-499E-9158-C3C23C36675D}">
      <dgm:prSet custT="1"/>
      <dgm:spPr/>
      <dgm:t>
        <a:bodyPr/>
        <a:lstStyle/>
        <a:p>
          <a:r>
            <a:rPr lang="en-US" sz="2400" dirty="0">
              <a:latin typeface="Arial" panose="020B0604020202020204" pitchFamily="34" charset="0"/>
              <a:cs typeface="Arial" panose="020B0604020202020204" pitchFamily="34" charset="0"/>
            </a:rPr>
            <a:t>Community Children’s Service Fund</a:t>
          </a:r>
        </a:p>
      </dgm:t>
    </dgm:pt>
    <dgm:pt modelId="{C24D7CF1-AC3E-4A9D-AF97-0F19D2D4102E}" type="parTrans" cxnId="{5F2E4CF0-1BAC-4C8D-9FAF-F81F7268678B}">
      <dgm:prSet/>
      <dgm:spPr/>
      <dgm:t>
        <a:bodyPr/>
        <a:lstStyle/>
        <a:p>
          <a:endParaRPr lang="en-US"/>
        </a:p>
      </dgm:t>
    </dgm:pt>
    <dgm:pt modelId="{D0E12CAB-4C59-4690-8109-1375D66E82B8}" type="sibTrans" cxnId="{5F2E4CF0-1BAC-4C8D-9FAF-F81F7268678B}">
      <dgm:prSet/>
      <dgm:spPr/>
      <dgm:t>
        <a:bodyPr/>
        <a:lstStyle/>
        <a:p>
          <a:endParaRPr lang="en-US"/>
        </a:p>
      </dgm:t>
    </dgm:pt>
    <dgm:pt modelId="{4FF5D966-CEDC-487E-81D7-1F5332BA73D8}">
      <dgm:prSet/>
      <dgm:spPr/>
      <dgm:t>
        <a:bodyPr/>
        <a:lstStyle/>
        <a:p>
          <a:r>
            <a:rPr lang="en-US" dirty="0">
              <a:latin typeface="Arial" panose="020B0604020202020204" pitchFamily="34" charset="0"/>
              <a:cs typeface="Arial" panose="020B0604020202020204" pitchFamily="34" charset="0"/>
            </a:rPr>
            <a:t>Early Childhood</a:t>
          </a:r>
        </a:p>
      </dgm:t>
    </dgm:pt>
    <dgm:pt modelId="{8D391646-E1BF-4F4E-B4E8-6C6F19697852}" type="parTrans" cxnId="{951C5FC0-0E84-4B0E-9FB9-CF5DC6D6F058}">
      <dgm:prSet/>
      <dgm:spPr/>
      <dgm:t>
        <a:bodyPr/>
        <a:lstStyle/>
        <a:p>
          <a:endParaRPr lang="en-US"/>
        </a:p>
      </dgm:t>
    </dgm:pt>
    <dgm:pt modelId="{996388DF-480E-435F-BED6-100FF512CDB8}" type="sibTrans" cxnId="{951C5FC0-0E84-4B0E-9FB9-CF5DC6D6F058}">
      <dgm:prSet/>
      <dgm:spPr/>
      <dgm:t>
        <a:bodyPr/>
        <a:lstStyle/>
        <a:p>
          <a:endParaRPr lang="en-US"/>
        </a:p>
      </dgm:t>
    </dgm:pt>
    <dgm:pt modelId="{B1E4A2BA-9CA0-4CFE-B0CC-2407BC97F9DB}">
      <dgm:prSet/>
      <dgm:spPr/>
      <dgm:t>
        <a:bodyPr/>
        <a:lstStyle/>
        <a:p>
          <a:r>
            <a:rPr lang="en-US" dirty="0">
              <a:latin typeface="Arial" panose="020B0604020202020204" pitchFamily="34" charset="0"/>
              <a:cs typeface="Arial" panose="020B0604020202020204" pitchFamily="34" charset="0"/>
            </a:rPr>
            <a:t>Intergenerational</a:t>
          </a:r>
        </a:p>
      </dgm:t>
    </dgm:pt>
    <dgm:pt modelId="{8E4C9F47-4D50-45FA-9200-058E54779951}" type="parTrans" cxnId="{3FE17F19-0637-4622-BBF8-0076C8E09CE0}">
      <dgm:prSet/>
      <dgm:spPr/>
      <dgm:t>
        <a:bodyPr/>
        <a:lstStyle/>
        <a:p>
          <a:endParaRPr lang="en-US"/>
        </a:p>
      </dgm:t>
    </dgm:pt>
    <dgm:pt modelId="{629323B7-D7CD-4F25-B272-EF62296475D6}" type="sibTrans" cxnId="{3FE17F19-0637-4622-BBF8-0076C8E09CE0}">
      <dgm:prSet/>
      <dgm:spPr/>
      <dgm:t>
        <a:bodyPr/>
        <a:lstStyle/>
        <a:p>
          <a:endParaRPr lang="en-US"/>
        </a:p>
      </dgm:t>
    </dgm:pt>
    <dgm:pt modelId="{B06B51B3-358E-4332-8D1E-562983F6F70F}">
      <dgm:prSet custT="1"/>
      <dgm:spPr/>
      <dgm:t>
        <a:bodyPr/>
        <a:lstStyle/>
        <a:p>
          <a:r>
            <a:rPr lang="en-US" sz="2400" dirty="0">
              <a:latin typeface="Arial" panose="020B0604020202020204" pitchFamily="34" charset="0"/>
              <a:cs typeface="Arial" panose="020B0604020202020204" pitchFamily="34" charset="0"/>
            </a:rPr>
            <a:t>Community Mental Health Fund</a:t>
          </a:r>
        </a:p>
      </dgm:t>
    </dgm:pt>
    <dgm:pt modelId="{ACD9EE1A-EA38-490D-B1D2-C1E00BBB515A}" type="parTrans" cxnId="{251F638C-A703-4FBE-A249-15531BDDF246}">
      <dgm:prSet/>
      <dgm:spPr/>
      <dgm:t>
        <a:bodyPr/>
        <a:lstStyle/>
        <a:p>
          <a:endParaRPr lang="en-US"/>
        </a:p>
      </dgm:t>
    </dgm:pt>
    <dgm:pt modelId="{741C2E0C-4D0B-42B6-80F0-B42E77CCC576}" type="sibTrans" cxnId="{251F638C-A703-4FBE-A249-15531BDDF246}">
      <dgm:prSet/>
      <dgm:spPr/>
      <dgm:t>
        <a:bodyPr/>
        <a:lstStyle/>
        <a:p>
          <a:endParaRPr lang="en-US"/>
        </a:p>
      </dgm:t>
    </dgm:pt>
    <dgm:pt modelId="{DE8D3D9E-B246-4DBB-BA78-9F15CDB2701F}">
      <dgm:prSet custT="1"/>
      <dgm:spPr/>
      <dgm:t>
        <a:bodyPr/>
        <a:lstStyle/>
        <a:p>
          <a:r>
            <a:rPr lang="en-US" sz="2400" dirty="0">
              <a:latin typeface="Arial" panose="020B0604020202020204" pitchFamily="34" charset="0"/>
              <a:cs typeface="Arial" panose="020B0604020202020204" pitchFamily="34" charset="0"/>
            </a:rPr>
            <a:t>Emerging Needs</a:t>
          </a:r>
        </a:p>
      </dgm:t>
    </dgm:pt>
    <dgm:pt modelId="{391F486E-C55F-4BED-A432-C241292557C1}" type="parTrans" cxnId="{DB85DF26-0FFA-4AB0-804E-B805FE6D018D}">
      <dgm:prSet/>
      <dgm:spPr/>
      <dgm:t>
        <a:bodyPr/>
        <a:lstStyle/>
        <a:p>
          <a:endParaRPr lang="en-US"/>
        </a:p>
      </dgm:t>
    </dgm:pt>
    <dgm:pt modelId="{7F118161-CF4B-41B7-8647-BDBF0B746A95}" type="sibTrans" cxnId="{DB85DF26-0FFA-4AB0-804E-B805FE6D018D}">
      <dgm:prSet/>
      <dgm:spPr/>
      <dgm:t>
        <a:bodyPr/>
        <a:lstStyle/>
        <a:p>
          <a:endParaRPr lang="en-US"/>
        </a:p>
      </dgm:t>
    </dgm:pt>
    <dgm:pt modelId="{DD89D06F-E99F-40DC-B632-4101F81C8CD2}">
      <dgm:prSet custT="1"/>
      <dgm:spPr/>
      <dgm:t>
        <a:bodyPr/>
        <a:lstStyle/>
        <a:p>
          <a:r>
            <a:rPr lang="en-US" sz="2400" dirty="0">
              <a:latin typeface="Arial" panose="020B0604020202020204" pitchFamily="34" charset="0"/>
              <a:cs typeface="Arial" panose="020B0604020202020204" pitchFamily="34" charset="0"/>
            </a:rPr>
            <a:t>Permanent Supportive Housing</a:t>
          </a:r>
        </a:p>
      </dgm:t>
    </dgm:pt>
    <dgm:pt modelId="{9A54D870-9696-405C-B9F8-895552E56AB3}" type="parTrans" cxnId="{5E2F8CA4-5CA9-45B5-83B4-5E8AEF670879}">
      <dgm:prSet/>
      <dgm:spPr/>
      <dgm:t>
        <a:bodyPr/>
        <a:lstStyle/>
        <a:p>
          <a:endParaRPr lang="en-US"/>
        </a:p>
      </dgm:t>
    </dgm:pt>
    <dgm:pt modelId="{E1FBED33-B622-4556-A229-788E24C6EF72}" type="sibTrans" cxnId="{5E2F8CA4-5CA9-45B5-83B4-5E8AEF670879}">
      <dgm:prSet/>
      <dgm:spPr/>
      <dgm:t>
        <a:bodyPr/>
        <a:lstStyle/>
        <a:p>
          <a:endParaRPr lang="en-US"/>
        </a:p>
      </dgm:t>
    </dgm:pt>
    <dgm:pt modelId="{CEBC8B1D-4346-4ADB-9028-2629B61F2E42}">
      <dgm:prSet custT="1"/>
      <dgm:spPr/>
      <dgm:t>
        <a:bodyPr/>
        <a:lstStyle/>
        <a:p>
          <a:r>
            <a:rPr lang="en-US" sz="2400" dirty="0">
              <a:latin typeface="Arial" panose="020B0604020202020204" pitchFamily="34" charset="0"/>
              <a:cs typeface="Arial" panose="020B0604020202020204" pitchFamily="34" charset="0"/>
            </a:rPr>
            <a:t>Strategic Initiatives</a:t>
          </a:r>
        </a:p>
      </dgm:t>
    </dgm:pt>
    <dgm:pt modelId="{BAE343F4-6F8F-4462-968C-24366A01C756}" type="parTrans" cxnId="{2154C415-C46C-483E-A86E-BB80A21B2754}">
      <dgm:prSet/>
      <dgm:spPr/>
      <dgm:t>
        <a:bodyPr/>
        <a:lstStyle/>
        <a:p>
          <a:endParaRPr lang="en-US"/>
        </a:p>
      </dgm:t>
    </dgm:pt>
    <dgm:pt modelId="{A26D4B26-EFAE-4556-A9CE-87E55C393B47}" type="sibTrans" cxnId="{2154C415-C46C-483E-A86E-BB80A21B2754}">
      <dgm:prSet/>
      <dgm:spPr/>
      <dgm:t>
        <a:bodyPr/>
        <a:lstStyle/>
        <a:p>
          <a:endParaRPr lang="en-US"/>
        </a:p>
      </dgm:t>
    </dgm:pt>
    <dgm:pt modelId="{3BF8D400-7A3E-405D-8BEF-A123052A50DF}" type="pres">
      <dgm:prSet presAssocID="{0025A25B-25A2-47E1-9C6A-B239ABF8BD9D}" presName="linear" presStyleCnt="0">
        <dgm:presLayoutVars>
          <dgm:animLvl val="lvl"/>
          <dgm:resizeHandles val="exact"/>
        </dgm:presLayoutVars>
      </dgm:prSet>
      <dgm:spPr/>
    </dgm:pt>
    <dgm:pt modelId="{D463FC77-F413-4CDE-87A2-326D1B693756}" type="pres">
      <dgm:prSet presAssocID="{F307ECFF-A7BB-499E-9158-C3C23C36675D}" presName="parentText" presStyleLbl="node1" presStyleIdx="0" presStyleCnt="5">
        <dgm:presLayoutVars>
          <dgm:chMax val="0"/>
          <dgm:bulletEnabled val="1"/>
        </dgm:presLayoutVars>
      </dgm:prSet>
      <dgm:spPr/>
    </dgm:pt>
    <dgm:pt modelId="{C8527A15-4260-4854-BC93-53DB14F9C5C1}" type="pres">
      <dgm:prSet presAssocID="{F307ECFF-A7BB-499E-9158-C3C23C36675D}" presName="childText" presStyleLbl="revTx" presStyleIdx="0" presStyleCnt="1">
        <dgm:presLayoutVars>
          <dgm:bulletEnabled val="1"/>
        </dgm:presLayoutVars>
      </dgm:prSet>
      <dgm:spPr/>
    </dgm:pt>
    <dgm:pt modelId="{60E7FC81-D052-458B-9647-6ED8BE8D9BB4}" type="pres">
      <dgm:prSet presAssocID="{B06B51B3-358E-4332-8D1E-562983F6F70F}" presName="parentText" presStyleLbl="node1" presStyleIdx="1" presStyleCnt="5">
        <dgm:presLayoutVars>
          <dgm:chMax val="0"/>
          <dgm:bulletEnabled val="1"/>
        </dgm:presLayoutVars>
      </dgm:prSet>
      <dgm:spPr/>
    </dgm:pt>
    <dgm:pt modelId="{807788B3-51F9-4FA7-B6DF-99E1697B1B62}" type="pres">
      <dgm:prSet presAssocID="{741C2E0C-4D0B-42B6-80F0-B42E77CCC576}" presName="spacer" presStyleCnt="0"/>
      <dgm:spPr/>
    </dgm:pt>
    <dgm:pt modelId="{8D3ED873-80F4-4799-ABE2-9E5B9047823D}" type="pres">
      <dgm:prSet presAssocID="{DE8D3D9E-B246-4DBB-BA78-9F15CDB2701F}" presName="parentText" presStyleLbl="node1" presStyleIdx="2" presStyleCnt="5">
        <dgm:presLayoutVars>
          <dgm:chMax val="0"/>
          <dgm:bulletEnabled val="1"/>
        </dgm:presLayoutVars>
      </dgm:prSet>
      <dgm:spPr/>
    </dgm:pt>
    <dgm:pt modelId="{67BFC4EC-A9FD-4AAD-A7A0-1CA7A6C34E02}" type="pres">
      <dgm:prSet presAssocID="{7F118161-CF4B-41B7-8647-BDBF0B746A95}" presName="spacer" presStyleCnt="0"/>
      <dgm:spPr/>
    </dgm:pt>
    <dgm:pt modelId="{EC95252A-7D8F-497E-8FF5-5ED7C4C804CF}" type="pres">
      <dgm:prSet presAssocID="{DD89D06F-E99F-40DC-B632-4101F81C8CD2}" presName="parentText" presStyleLbl="node1" presStyleIdx="3" presStyleCnt="5">
        <dgm:presLayoutVars>
          <dgm:chMax val="0"/>
          <dgm:bulletEnabled val="1"/>
        </dgm:presLayoutVars>
      </dgm:prSet>
      <dgm:spPr/>
    </dgm:pt>
    <dgm:pt modelId="{FFE8CFB0-B88D-4EEE-B1AE-965C282123B0}" type="pres">
      <dgm:prSet presAssocID="{E1FBED33-B622-4556-A229-788E24C6EF72}" presName="spacer" presStyleCnt="0"/>
      <dgm:spPr/>
    </dgm:pt>
    <dgm:pt modelId="{48CF4D84-BCF0-4E47-BD4E-36433AF7E440}" type="pres">
      <dgm:prSet presAssocID="{CEBC8B1D-4346-4ADB-9028-2629B61F2E42}" presName="parentText" presStyleLbl="node1" presStyleIdx="4" presStyleCnt="5" custScaleY="69891">
        <dgm:presLayoutVars>
          <dgm:chMax val="0"/>
          <dgm:bulletEnabled val="1"/>
        </dgm:presLayoutVars>
      </dgm:prSet>
      <dgm:spPr/>
    </dgm:pt>
  </dgm:ptLst>
  <dgm:cxnLst>
    <dgm:cxn modelId="{2154C415-C46C-483E-A86E-BB80A21B2754}" srcId="{0025A25B-25A2-47E1-9C6A-B239ABF8BD9D}" destId="{CEBC8B1D-4346-4ADB-9028-2629B61F2E42}" srcOrd="4" destOrd="0" parTransId="{BAE343F4-6F8F-4462-968C-24366A01C756}" sibTransId="{A26D4B26-EFAE-4556-A9CE-87E55C393B47}"/>
    <dgm:cxn modelId="{3FE17F19-0637-4622-BBF8-0076C8E09CE0}" srcId="{F307ECFF-A7BB-499E-9158-C3C23C36675D}" destId="{B1E4A2BA-9CA0-4CFE-B0CC-2407BC97F9DB}" srcOrd="1" destOrd="0" parTransId="{8E4C9F47-4D50-45FA-9200-058E54779951}" sibTransId="{629323B7-D7CD-4F25-B272-EF62296475D6}"/>
    <dgm:cxn modelId="{A2C6A01D-1E08-4B2D-9A9F-A7189DC4B061}" type="presOf" srcId="{0025A25B-25A2-47E1-9C6A-B239ABF8BD9D}" destId="{3BF8D400-7A3E-405D-8BEF-A123052A50DF}" srcOrd="0" destOrd="0" presId="urn:microsoft.com/office/officeart/2005/8/layout/vList2"/>
    <dgm:cxn modelId="{DB85DF26-0FFA-4AB0-804E-B805FE6D018D}" srcId="{0025A25B-25A2-47E1-9C6A-B239ABF8BD9D}" destId="{DE8D3D9E-B246-4DBB-BA78-9F15CDB2701F}" srcOrd="2" destOrd="0" parTransId="{391F486E-C55F-4BED-A432-C241292557C1}" sibTransId="{7F118161-CF4B-41B7-8647-BDBF0B746A95}"/>
    <dgm:cxn modelId="{DC32403E-90E3-4C34-B379-5F9C77BFBF68}" type="presOf" srcId="{B1E4A2BA-9CA0-4CFE-B0CC-2407BC97F9DB}" destId="{C8527A15-4260-4854-BC93-53DB14F9C5C1}" srcOrd="0" destOrd="1" presId="urn:microsoft.com/office/officeart/2005/8/layout/vList2"/>
    <dgm:cxn modelId="{694C4A40-55C8-46D4-AC20-9ACE4337FAA2}" type="presOf" srcId="{4FF5D966-CEDC-487E-81D7-1F5332BA73D8}" destId="{C8527A15-4260-4854-BC93-53DB14F9C5C1}" srcOrd="0" destOrd="0" presId="urn:microsoft.com/office/officeart/2005/8/layout/vList2"/>
    <dgm:cxn modelId="{8370704B-7482-47F3-9975-158D0FD36BEA}" type="presOf" srcId="{F307ECFF-A7BB-499E-9158-C3C23C36675D}" destId="{D463FC77-F413-4CDE-87A2-326D1B693756}" srcOrd="0" destOrd="0" presId="urn:microsoft.com/office/officeart/2005/8/layout/vList2"/>
    <dgm:cxn modelId="{428EE270-A757-4529-9F11-0B180AB268E7}" type="presOf" srcId="{B06B51B3-358E-4332-8D1E-562983F6F70F}" destId="{60E7FC81-D052-458B-9647-6ED8BE8D9BB4}" srcOrd="0" destOrd="0" presId="urn:microsoft.com/office/officeart/2005/8/layout/vList2"/>
    <dgm:cxn modelId="{251F638C-A703-4FBE-A249-15531BDDF246}" srcId="{0025A25B-25A2-47E1-9C6A-B239ABF8BD9D}" destId="{B06B51B3-358E-4332-8D1E-562983F6F70F}" srcOrd="1" destOrd="0" parTransId="{ACD9EE1A-EA38-490D-B1D2-C1E00BBB515A}" sibTransId="{741C2E0C-4D0B-42B6-80F0-B42E77CCC576}"/>
    <dgm:cxn modelId="{5C586D92-D1D8-4614-92C4-67DB3AA72BFD}" type="presOf" srcId="{CEBC8B1D-4346-4ADB-9028-2629B61F2E42}" destId="{48CF4D84-BCF0-4E47-BD4E-36433AF7E440}" srcOrd="0" destOrd="0" presId="urn:microsoft.com/office/officeart/2005/8/layout/vList2"/>
    <dgm:cxn modelId="{8D7C4394-AACB-4CFE-ABF4-D287B8C07575}" type="presOf" srcId="{DD89D06F-E99F-40DC-B632-4101F81C8CD2}" destId="{EC95252A-7D8F-497E-8FF5-5ED7C4C804CF}" srcOrd="0" destOrd="0" presId="urn:microsoft.com/office/officeart/2005/8/layout/vList2"/>
    <dgm:cxn modelId="{5E2F8CA4-5CA9-45B5-83B4-5E8AEF670879}" srcId="{0025A25B-25A2-47E1-9C6A-B239ABF8BD9D}" destId="{DD89D06F-E99F-40DC-B632-4101F81C8CD2}" srcOrd="3" destOrd="0" parTransId="{9A54D870-9696-405C-B9F8-895552E56AB3}" sibTransId="{E1FBED33-B622-4556-A229-788E24C6EF72}"/>
    <dgm:cxn modelId="{951C5FC0-0E84-4B0E-9FB9-CF5DC6D6F058}" srcId="{F307ECFF-A7BB-499E-9158-C3C23C36675D}" destId="{4FF5D966-CEDC-487E-81D7-1F5332BA73D8}" srcOrd="0" destOrd="0" parTransId="{8D391646-E1BF-4F4E-B4E8-6C6F19697852}" sibTransId="{996388DF-480E-435F-BED6-100FF512CDB8}"/>
    <dgm:cxn modelId="{4BD4D3D9-1B62-41E4-B537-86DDCC3B40E8}" type="presOf" srcId="{DE8D3D9E-B246-4DBB-BA78-9F15CDB2701F}" destId="{8D3ED873-80F4-4799-ABE2-9E5B9047823D}" srcOrd="0" destOrd="0" presId="urn:microsoft.com/office/officeart/2005/8/layout/vList2"/>
    <dgm:cxn modelId="{5F2E4CF0-1BAC-4C8D-9FAF-F81F7268678B}" srcId="{0025A25B-25A2-47E1-9C6A-B239ABF8BD9D}" destId="{F307ECFF-A7BB-499E-9158-C3C23C36675D}" srcOrd="0" destOrd="0" parTransId="{C24D7CF1-AC3E-4A9D-AF97-0F19D2D4102E}" sibTransId="{D0E12CAB-4C59-4690-8109-1375D66E82B8}"/>
    <dgm:cxn modelId="{EEE41AF9-E78C-4664-903B-4440C3D7ED67}" type="presParOf" srcId="{3BF8D400-7A3E-405D-8BEF-A123052A50DF}" destId="{D463FC77-F413-4CDE-87A2-326D1B693756}" srcOrd="0" destOrd="0" presId="urn:microsoft.com/office/officeart/2005/8/layout/vList2"/>
    <dgm:cxn modelId="{05731EAB-D743-427A-90C4-C35A8A4FBA8E}" type="presParOf" srcId="{3BF8D400-7A3E-405D-8BEF-A123052A50DF}" destId="{C8527A15-4260-4854-BC93-53DB14F9C5C1}" srcOrd="1" destOrd="0" presId="urn:microsoft.com/office/officeart/2005/8/layout/vList2"/>
    <dgm:cxn modelId="{1ECDECCE-75D4-437B-9A8E-568EA5B8B86F}" type="presParOf" srcId="{3BF8D400-7A3E-405D-8BEF-A123052A50DF}" destId="{60E7FC81-D052-458B-9647-6ED8BE8D9BB4}" srcOrd="2" destOrd="0" presId="urn:microsoft.com/office/officeart/2005/8/layout/vList2"/>
    <dgm:cxn modelId="{0C8D7445-B507-410C-B576-5DF90068D144}" type="presParOf" srcId="{3BF8D400-7A3E-405D-8BEF-A123052A50DF}" destId="{807788B3-51F9-4FA7-B6DF-99E1697B1B62}" srcOrd="3" destOrd="0" presId="urn:microsoft.com/office/officeart/2005/8/layout/vList2"/>
    <dgm:cxn modelId="{8FF7FD4B-98D9-42A7-85C6-3C08D493D1E1}" type="presParOf" srcId="{3BF8D400-7A3E-405D-8BEF-A123052A50DF}" destId="{8D3ED873-80F4-4799-ABE2-9E5B9047823D}" srcOrd="4" destOrd="0" presId="urn:microsoft.com/office/officeart/2005/8/layout/vList2"/>
    <dgm:cxn modelId="{636B8427-9F3A-43E0-8E4A-6A0CFE443172}" type="presParOf" srcId="{3BF8D400-7A3E-405D-8BEF-A123052A50DF}" destId="{67BFC4EC-A9FD-4AAD-A7A0-1CA7A6C34E02}" srcOrd="5" destOrd="0" presId="urn:microsoft.com/office/officeart/2005/8/layout/vList2"/>
    <dgm:cxn modelId="{68BCBDEB-DB92-4898-86C3-DC0FC509D5F8}" type="presParOf" srcId="{3BF8D400-7A3E-405D-8BEF-A123052A50DF}" destId="{EC95252A-7D8F-497E-8FF5-5ED7C4C804CF}" srcOrd="6" destOrd="0" presId="urn:microsoft.com/office/officeart/2005/8/layout/vList2"/>
    <dgm:cxn modelId="{9B68B01D-FF2E-407C-A138-C810FBFCA9E3}" type="presParOf" srcId="{3BF8D400-7A3E-405D-8BEF-A123052A50DF}" destId="{FFE8CFB0-B88D-4EEE-B1AE-965C282123B0}" srcOrd="7" destOrd="0" presId="urn:microsoft.com/office/officeart/2005/8/layout/vList2"/>
    <dgm:cxn modelId="{6C9C07EF-0BD6-4161-8862-72F80D3CAB0E}" type="presParOf" srcId="{3BF8D400-7A3E-405D-8BEF-A123052A50DF}" destId="{48CF4D84-BCF0-4E47-BD4E-36433AF7E440}"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2E63E1-1994-45C9-ABA2-BF64E1B91237}"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FA5B82ED-CA59-4EE0-9395-D1FD1494B007}">
      <dgm:prSet custT="1"/>
      <dgm:spPr/>
      <dgm:t>
        <a:bodyPr/>
        <a:lstStyle/>
        <a:p>
          <a:r>
            <a:rPr lang="en-US" sz="2400" b="1" dirty="0">
              <a:solidFill>
                <a:schemeClr val="tx2"/>
              </a:solidFill>
              <a:latin typeface="Arial" panose="020B0604020202020204" pitchFamily="34" charset="0"/>
              <a:cs typeface="Arial" panose="020B0604020202020204" pitchFamily="34" charset="0"/>
            </a:rPr>
            <a:t>CCSF Funding Priority</a:t>
          </a:r>
        </a:p>
      </dgm:t>
    </dgm:pt>
    <dgm:pt modelId="{8EF8D752-B74C-481C-A963-9A5E82FFC2D6}" type="parTrans" cxnId="{256449C3-F2AE-4BF4-9DD3-DB98F3F84F17}">
      <dgm:prSet/>
      <dgm:spPr/>
      <dgm:t>
        <a:bodyPr/>
        <a:lstStyle/>
        <a:p>
          <a:endParaRPr lang="en-US"/>
        </a:p>
      </dgm:t>
    </dgm:pt>
    <dgm:pt modelId="{E41E2F2E-1CB1-4684-B558-2C09FB4E8704}" type="sibTrans" cxnId="{256449C3-F2AE-4BF4-9DD3-DB98F3F84F17}">
      <dgm:prSet/>
      <dgm:spPr/>
      <dgm:t>
        <a:bodyPr/>
        <a:lstStyle/>
        <a:p>
          <a:endParaRPr lang="en-US"/>
        </a:p>
      </dgm:t>
    </dgm:pt>
    <dgm:pt modelId="{0F7D82B1-9F7C-462E-B700-AB1563CCC7A9}">
      <dgm:prSet custT="1"/>
      <dgm:spPr/>
      <dgm:t>
        <a:bodyPr/>
        <a:lstStyle/>
        <a:p>
          <a:r>
            <a:rPr lang="en-US" sz="2400" b="0" i="0" dirty="0">
              <a:solidFill>
                <a:schemeClr val="tx2"/>
              </a:solidFill>
              <a:latin typeface="Arial" panose="020B0604020202020204" pitchFamily="34" charset="0"/>
              <a:cs typeface="Arial" panose="020B0604020202020204" pitchFamily="34" charset="0"/>
            </a:rPr>
            <a:t>Increase use of family systems’ approaches (meaning that they provide holistic family services that not only address the behavioral health needs of the child, but also of their parents and caregivers) </a:t>
          </a:r>
          <a:endParaRPr lang="en-US" sz="2400" dirty="0">
            <a:solidFill>
              <a:schemeClr val="tx2"/>
            </a:solidFill>
            <a:latin typeface="Arial" panose="020B0604020202020204" pitchFamily="34" charset="0"/>
            <a:cs typeface="Arial" panose="020B0604020202020204" pitchFamily="34" charset="0"/>
          </a:endParaRPr>
        </a:p>
      </dgm:t>
    </dgm:pt>
    <dgm:pt modelId="{2E3D6AD4-B8F7-43D1-9F5E-5C1F46BCF503}" type="parTrans" cxnId="{60DD5EB2-ABDB-415A-A3DD-CF755B3F0628}">
      <dgm:prSet/>
      <dgm:spPr/>
      <dgm:t>
        <a:bodyPr/>
        <a:lstStyle/>
        <a:p>
          <a:endParaRPr lang="en-US"/>
        </a:p>
      </dgm:t>
    </dgm:pt>
    <dgm:pt modelId="{00B761AC-617E-413C-8F9E-6AEFE689BE58}" type="sibTrans" cxnId="{60DD5EB2-ABDB-415A-A3DD-CF755B3F0628}">
      <dgm:prSet/>
      <dgm:spPr/>
      <dgm:t>
        <a:bodyPr/>
        <a:lstStyle/>
        <a:p>
          <a:endParaRPr lang="en-US"/>
        </a:p>
      </dgm:t>
    </dgm:pt>
    <dgm:pt modelId="{A8C18F47-B0EB-4D64-836C-48CD926E8ED4}">
      <dgm:prSet custT="1"/>
      <dgm:spPr/>
      <dgm:t>
        <a:bodyPr/>
        <a:lstStyle/>
        <a:p>
          <a:r>
            <a:rPr lang="en-US" sz="2400" b="1" i="0" dirty="0">
              <a:solidFill>
                <a:schemeClr val="tx2"/>
              </a:solidFill>
              <a:latin typeface="Arial" panose="020B0604020202020204" pitchFamily="34" charset="0"/>
              <a:cs typeface="Arial" panose="020B0604020202020204" pitchFamily="34" charset="0"/>
            </a:rPr>
            <a:t>Hybrid Contracts</a:t>
          </a:r>
          <a:endParaRPr lang="en-US" sz="2400" b="1" dirty="0">
            <a:solidFill>
              <a:schemeClr val="tx2"/>
            </a:solidFill>
            <a:latin typeface="Arial" panose="020B0604020202020204" pitchFamily="34" charset="0"/>
            <a:cs typeface="Arial" panose="020B0604020202020204" pitchFamily="34" charset="0"/>
          </a:endParaRPr>
        </a:p>
      </dgm:t>
    </dgm:pt>
    <dgm:pt modelId="{8F866F0D-833C-4B06-B339-A6D666483910}" type="parTrans" cxnId="{C2700108-A6EE-4066-A7E4-3EF3EBBB10F7}">
      <dgm:prSet/>
      <dgm:spPr/>
      <dgm:t>
        <a:bodyPr/>
        <a:lstStyle/>
        <a:p>
          <a:endParaRPr lang="en-US"/>
        </a:p>
      </dgm:t>
    </dgm:pt>
    <dgm:pt modelId="{A71A3547-47F8-4076-8B50-1B8EB740A97F}" type="sibTrans" cxnId="{C2700108-A6EE-4066-A7E4-3EF3EBBB10F7}">
      <dgm:prSet/>
      <dgm:spPr/>
      <dgm:t>
        <a:bodyPr/>
        <a:lstStyle/>
        <a:p>
          <a:endParaRPr lang="en-US"/>
        </a:p>
      </dgm:t>
    </dgm:pt>
    <dgm:pt modelId="{D600F742-1DEF-42BE-BC85-10B005DC027D}">
      <dgm:prSet custT="1"/>
      <dgm:spPr/>
      <dgm:t>
        <a:bodyPr/>
        <a:lstStyle/>
        <a:p>
          <a:r>
            <a:rPr lang="en-US" sz="2400" b="0" i="0" dirty="0">
              <a:solidFill>
                <a:schemeClr val="tx2"/>
              </a:solidFill>
              <a:latin typeface="Arial" panose="020B0604020202020204" pitchFamily="34" charset="0"/>
              <a:cs typeface="Arial" panose="020B0604020202020204" pitchFamily="34" charset="0"/>
            </a:rPr>
            <a:t>Behavioral Health Response</a:t>
          </a:r>
          <a:endParaRPr lang="en-US" sz="2400" dirty="0">
            <a:solidFill>
              <a:schemeClr val="tx2"/>
            </a:solidFill>
            <a:latin typeface="Arial" panose="020B0604020202020204" pitchFamily="34" charset="0"/>
            <a:cs typeface="Arial" panose="020B0604020202020204" pitchFamily="34" charset="0"/>
          </a:endParaRPr>
        </a:p>
      </dgm:t>
    </dgm:pt>
    <dgm:pt modelId="{41A1B42E-34BC-4781-9426-D3FD97F8E928}" type="parTrans" cxnId="{CAF5831F-7FC2-4958-A870-D530A6058936}">
      <dgm:prSet/>
      <dgm:spPr/>
      <dgm:t>
        <a:bodyPr/>
        <a:lstStyle/>
        <a:p>
          <a:endParaRPr lang="en-US"/>
        </a:p>
      </dgm:t>
    </dgm:pt>
    <dgm:pt modelId="{A468F1A3-5439-4E34-891E-0E888151707E}" type="sibTrans" cxnId="{CAF5831F-7FC2-4958-A870-D530A6058936}">
      <dgm:prSet/>
      <dgm:spPr/>
      <dgm:t>
        <a:bodyPr/>
        <a:lstStyle/>
        <a:p>
          <a:endParaRPr lang="en-US"/>
        </a:p>
      </dgm:t>
    </dgm:pt>
    <dgm:pt modelId="{F97268B3-7A60-4EB0-83AF-14E75E71431A}">
      <dgm:prSet custT="1"/>
      <dgm:spPr/>
      <dgm:t>
        <a:bodyPr/>
        <a:lstStyle/>
        <a:p>
          <a:r>
            <a:rPr lang="en-US" sz="2400" dirty="0">
              <a:solidFill>
                <a:schemeClr val="tx2"/>
              </a:solidFill>
              <a:latin typeface="Arial" panose="020B0604020202020204" pitchFamily="34" charset="0"/>
              <a:cs typeface="Arial" panose="020B0604020202020204" pitchFamily="34" charset="0"/>
            </a:rPr>
            <a:t>Family Care Health Centers</a:t>
          </a:r>
        </a:p>
      </dgm:t>
    </dgm:pt>
    <dgm:pt modelId="{44981AA4-0194-4161-BB90-732FFE0491E0}" type="parTrans" cxnId="{47E7E4C0-CD20-4232-A188-DC96E588AD72}">
      <dgm:prSet/>
      <dgm:spPr/>
      <dgm:t>
        <a:bodyPr/>
        <a:lstStyle/>
        <a:p>
          <a:endParaRPr lang="en-US"/>
        </a:p>
      </dgm:t>
    </dgm:pt>
    <dgm:pt modelId="{674AEE9D-D150-4050-90F8-BE55039A78EA}" type="sibTrans" cxnId="{47E7E4C0-CD20-4232-A188-DC96E588AD72}">
      <dgm:prSet/>
      <dgm:spPr/>
      <dgm:t>
        <a:bodyPr/>
        <a:lstStyle/>
        <a:p>
          <a:endParaRPr lang="en-US"/>
        </a:p>
      </dgm:t>
    </dgm:pt>
    <dgm:pt modelId="{8D4C26C3-364E-4CEB-BFE2-45252364C571}">
      <dgm:prSet custT="1"/>
      <dgm:spPr/>
      <dgm:t>
        <a:bodyPr/>
        <a:lstStyle/>
        <a:p>
          <a:r>
            <a:rPr lang="en-US" sz="2400" dirty="0">
              <a:solidFill>
                <a:schemeClr val="tx2"/>
              </a:solidFill>
              <a:latin typeface="Arial" panose="020B0604020202020204" pitchFamily="34" charset="0"/>
              <a:cs typeface="Arial" panose="020B0604020202020204" pitchFamily="34" charset="0"/>
            </a:rPr>
            <a:t>Covenant House Missouri</a:t>
          </a:r>
        </a:p>
      </dgm:t>
    </dgm:pt>
    <dgm:pt modelId="{22707C05-E9DF-4DFA-B84B-35F0D27E6732}" type="parTrans" cxnId="{6C5C8FAE-E3E2-4300-9D88-8F57682FB192}">
      <dgm:prSet/>
      <dgm:spPr/>
      <dgm:t>
        <a:bodyPr/>
        <a:lstStyle/>
        <a:p>
          <a:endParaRPr lang="en-US"/>
        </a:p>
      </dgm:t>
    </dgm:pt>
    <dgm:pt modelId="{7308379E-259A-4715-82C6-EBA964259F5A}" type="sibTrans" cxnId="{6C5C8FAE-E3E2-4300-9D88-8F57682FB192}">
      <dgm:prSet/>
      <dgm:spPr/>
      <dgm:t>
        <a:bodyPr/>
        <a:lstStyle/>
        <a:p>
          <a:endParaRPr lang="en-US"/>
        </a:p>
      </dgm:t>
    </dgm:pt>
    <dgm:pt modelId="{E31C163C-4FA5-450A-B1B9-164115DEF98B}">
      <dgm:prSet custT="1"/>
      <dgm:spPr/>
      <dgm:t>
        <a:bodyPr/>
        <a:lstStyle/>
        <a:p>
          <a:r>
            <a:rPr lang="en-US" sz="2400" dirty="0">
              <a:solidFill>
                <a:schemeClr val="tx2"/>
              </a:solidFill>
              <a:latin typeface="Arial" panose="020B0604020202020204" pitchFamily="34" charset="0"/>
              <a:cs typeface="Arial" panose="020B0604020202020204" pitchFamily="34" charset="0"/>
            </a:rPr>
            <a:t>The Washington University – The SPOT</a:t>
          </a:r>
        </a:p>
      </dgm:t>
    </dgm:pt>
    <dgm:pt modelId="{29D6C4E1-78E0-4E6F-B239-BCC0478A53DE}" type="parTrans" cxnId="{52CE7F84-50DE-4360-8E46-7AA97B111605}">
      <dgm:prSet/>
      <dgm:spPr/>
      <dgm:t>
        <a:bodyPr/>
        <a:lstStyle/>
        <a:p>
          <a:endParaRPr lang="en-US"/>
        </a:p>
      </dgm:t>
    </dgm:pt>
    <dgm:pt modelId="{AA5F7AF6-9673-4BE2-B287-A1A71B5B7C6D}" type="sibTrans" cxnId="{52CE7F84-50DE-4360-8E46-7AA97B111605}">
      <dgm:prSet/>
      <dgm:spPr/>
      <dgm:t>
        <a:bodyPr/>
        <a:lstStyle/>
        <a:p>
          <a:endParaRPr lang="en-US"/>
        </a:p>
      </dgm:t>
    </dgm:pt>
    <dgm:pt modelId="{374608CB-DB61-4D2A-BC3D-493C13585B64}" type="pres">
      <dgm:prSet presAssocID="{E42E63E1-1994-45C9-ABA2-BF64E1B91237}" presName="vert0" presStyleCnt="0">
        <dgm:presLayoutVars>
          <dgm:dir/>
          <dgm:animOne val="branch"/>
          <dgm:animLvl val="lvl"/>
        </dgm:presLayoutVars>
      </dgm:prSet>
      <dgm:spPr/>
    </dgm:pt>
    <dgm:pt modelId="{A6676217-079D-4521-864A-909902A930FC}" type="pres">
      <dgm:prSet presAssocID="{FA5B82ED-CA59-4EE0-9395-D1FD1494B007}" presName="thickLine" presStyleLbl="alignNode1" presStyleIdx="0" presStyleCnt="2"/>
      <dgm:spPr/>
    </dgm:pt>
    <dgm:pt modelId="{6B2A5217-4341-45B5-A327-8135D170ADC2}" type="pres">
      <dgm:prSet presAssocID="{FA5B82ED-CA59-4EE0-9395-D1FD1494B007}" presName="horz1" presStyleCnt="0"/>
      <dgm:spPr/>
    </dgm:pt>
    <dgm:pt modelId="{EB8A96E3-1D3E-4758-A22C-3B7810EDB993}" type="pres">
      <dgm:prSet presAssocID="{FA5B82ED-CA59-4EE0-9395-D1FD1494B007}" presName="tx1" presStyleLbl="revTx" presStyleIdx="0" presStyleCnt="7"/>
      <dgm:spPr/>
    </dgm:pt>
    <dgm:pt modelId="{42122212-3DB7-4F7C-89B3-66E2BAE7DE2A}" type="pres">
      <dgm:prSet presAssocID="{FA5B82ED-CA59-4EE0-9395-D1FD1494B007}" presName="vert1" presStyleCnt="0"/>
      <dgm:spPr/>
    </dgm:pt>
    <dgm:pt modelId="{BFE5CBE8-BEC6-451D-904A-037508C69819}" type="pres">
      <dgm:prSet presAssocID="{0F7D82B1-9F7C-462E-B700-AB1563CCC7A9}" presName="vertSpace2a" presStyleCnt="0"/>
      <dgm:spPr/>
    </dgm:pt>
    <dgm:pt modelId="{A78615D9-FAE7-4DA6-90C4-52D3F1980FA2}" type="pres">
      <dgm:prSet presAssocID="{0F7D82B1-9F7C-462E-B700-AB1563CCC7A9}" presName="horz2" presStyleCnt="0"/>
      <dgm:spPr/>
    </dgm:pt>
    <dgm:pt modelId="{8F8FE0F8-8983-4043-8640-AA1C9826694A}" type="pres">
      <dgm:prSet presAssocID="{0F7D82B1-9F7C-462E-B700-AB1563CCC7A9}" presName="horzSpace2" presStyleCnt="0"/>
      <dgm:spPr/>
    </dgm:pt>
    <dgm:pt modelId="{5300A9C3-6EA7-48E3-B04C-C9F383482919}" type="pres">
      <dgm:prSet presAssocID="{0F7D82B1-9F7C-462E-B700-AB1563CCC7A9}" presName="tx2" presStyleLbl="revTx" presStyleIdx="1" presStyleCnt="7"/>
      <dgm:spPr/>
    </dgm:pt>
    <dgm:pt modelId="{110D6706-E8A1-4F2D-A0D1-E30E0854DE8A}" type="pres">
      <dgm:prSet presAssocID="{0F7D82B1-9F7C-462E-B700-AB1563CCC7A9}" presName="vert2" presStyleCnt="0"/>
      <dgm:spPr/>
    </dgm:pt>
    <dgm:pt modelId="{BA7A1B55-840C-4935-830A-7A67B7688E43}" type="pres">
      <dgm:prSet presAssocID="{0F7D82B1-9F7C-462E-B700-AB1563CCC7A9}" presName="thinLine2b" presStyleLbl="callout" presStyleIdx="0" presStyleCnt="5"/>
      <dgm:spPr/>
    </dgm:pt>
    <dgm:pt modelId="{F28B3671-CF71-463B-A164-2335F68D52C8}" type="pres">
      <dgm:prSet presAssocID="{0F7D82B1-9F7C-462E-B700-AB1563CCC7A9}" presName="vertSpace2b" presStyleCnt="0"/>
      <dgm:spPr/>
    </dgm:pt>
    <dgm:pt modelId="{47DF6798-72C0-4EC2-BE08-086AFF02ACBB}" type="pres">
      <dgm:prSet presAssocID="{A8C18F47-B0EB-4D64-836C-48CD926E8ED4}" presName="thickLine" presStyleLbl="alignNode1" presStyleIdx="1" presStyleCnt="2"/>
      <dgm:spPr/>
    </dgm:pt>
    <dgm:pt modelId="{192309EE-F9D7-4AFA-AEBE-5482C9859FD1}" type="pres">
      <dgm:prSet presAssocID="{A8C18F47-B0EB-4D64-836C-48CD926E8ED4}" presName="horz1" presStyleCnt="0"/>
      <dgm:spPr/>
    </dgm:pt>
    <dgm:pt modelId="{E974B68F-3FA0-4796-9A75-DEF2F92FD61A}" type="pres">
      <dgm:prSet presAssocID="{A8C18F47-B0EB-4D64-836C-48CD926E8ED4}" presName="tx1" presStyleLbl="revTx" presStyleIdx="2" presStyleCnt="7" custScaleX="100176"/>
      <dgm:spPr/>
    </dgm:pt>
    <dgm:pt modelId="{B6E2BE49-917B-4634-8921-2E601286F7E6}" type="pres">
      <dgm:prSet presAssocID="{A8C18F47-B0EB-4D64-836C-48CD926E8ED4}" presName="vert1" presStyleCnt="0"/>
      <dgm:spPr/>
    </dgm:pt>
    <dgm:pt modelId="{1E234F00-B226-43ED-9DE4-A596D3398E12}" type="pres">
      <dgm:prSet presAssocID="{D600F742-1DEF-42BE-BC85-10B005DC027D}" presName="vertSpace2a" presStyleCnt="0"/>
      <dgm:spPr/>
    </dgm:pt>
    <dgm:pt modelId="{CDD18C10-A12E-42F4-A054-53BE4927870E}" type="pres">
      <dgm:prSet presAssocID="{D600F742-1DEF-42BE-BC85-10B005DC027D}" presName="horz2" presStyleCnt="0"/>
      <dgm:spPr/>
    </dgm:pt>
    <dgm:pt modelId="{617BB040-7610-4215-905E-92995E4D25CA}" type="pres">
      <dgm:prSet presAssocID="{D600F742-1DEF-42BE-BC85-10B005DC027D}" presName="horzSpace2" presStyleCnt="0"/>
      <dgm:spPr/>
    </dgm:pt>
    <dgm:pt modelId="{C5E1F0E2-E75A-4C95-BDFD-7752CC75F2FD}" type="pres">
      <dgm:prSet presAssocID="{D600F742-1DEF-42BE-BC85-10B005DC027D}" presName="tx2" presStyleLbl="revTx" presStyleIdx="3" presStyleCnt="7"/>
      <dgm:spPr/>
    </dgm:pt>
    <dgm:pt modelId="{429B8F54-A93C-458F-A542-654A42B00932}" type="pres">
      <dgm:prSet presAssocID="{D600F742-1DEF-42BE-BC85-10B005DC027D}" presName="vert2" presStyleCnt="0"/>
      <dgm:spPr/>
    </dgm:pt>
    <dgm:pt modelId="{A39CD13F-789F-4A4E-B562-67B4942DA084}" type="pres">
      <dgm:prSet presAssocID="{D600F742-1DEF-42BE-BC85-10B005DC027D}" presName="thinLine2b" presStyleLbl="callout" presStyleIdx="1" presStyleCnt="5"/>
      <dgm:spPr/>
    </dgm:pt>
    <dgm:pt modelId="{10AB17FF-0932-4316-BD2A-2FAA5D8C0CF3}" type="pres">
      <dgm:prSet presAssocID="{D600F742-1DEF-42BE-BC85-10B005DC027D}" presName="vertSpace2b" presStyleCnt="0"/>
      <dgm:spPr/>
    </dgm:pt>
    <dgm:pt modelId="{4B8B2205-DD74-47DF-9568-9A3A2C5F2AED}" type="pres">
      <dgm:prSet presAssocID="{F97268B3-7A60-4EB0-83AF-14E75E71431A}" presName="horz2" presStyleCnt="0"/>
      <dgm:spPr/>
    </dgm:pt>
    <dgm:pt modelId="{545566B4-029F-4419-B390-8E1BD55B322B}" type="pres">
      <dgm:prSet presAssocID="{F97268B3-7A60-4EB0-83AF-14E75E71431A}" presName="horzSpace2" presStyleCnt="0"/>
      <dgm:spPr/>
    </dgm:pt>
    <dgm:pt modelId="{B533EDBF-A96A-4F33-9222-3BC5CFF940F1}" type="pres">
      <dgm:prSet presAssocID="{F97268B3-7A60-4EB0-83AF-14E75E71431A}" presName="tx2" presStyleLbl="revTx" presStyleIdx="4" presStyleCnt="7"/>
      <dgm:spPr/>
    </dgm:pt>
    <dgm:pt modelId="{7477C55E-31DB-4689-B708-71937C2A847D}" type="pres">
      <dgm:prSet presAssocID="{F97268B3-7A60-4EB0-83AF-14E75E71431A}" presName="vert2" presStyleCnt="0"/>
      <dgm:spPr/>
    </dgm:pt>
    <dgm:pt modelId="{40AE869B-6556-4581-B45D-C4A5B68041D5}" type="pres">
      <dgm:prSet presAssocID="{F97268B3-7A60-4EB0-83AF-14E75E71431A}" presName="thinLine2b" presStyleLbl="callout" presStyleIdx="2" presStyleCnt="5"/>
      <dgm:spPr/>
    </dgm:pt>
    <dgm:pt modelId="{8CA1341A-1D0B-4890-AD1B-A049BD908F10}" type="pres">
      <dgm:prSet presAssocID="{F97268B3-7A60-4EB0-83AF-14E75E71431A}" presName="vertSpace2b" presStyleCnt="0"/>
      <dgm:spPr/>
    </dgm:pt>
    <dgm:pt modelId="{F5038593-B610-489F-A25A-3F9F2D21645A}" type="pres">
      <dgm:prSet presAssocID="{8D4C26C3-364E-4CEB-BFE2-45252364C571}" presName="horz2" presStyleCnt="0"/>
      <dgm:spPr/>
    </dgm:pt>
    <dgm:pt modelId="{1D907F81-63A4-4A19-A3C1-A880D1DC1AED}" type="pres">
      <dgm:prSet presAssocID="{8D4C26C3-364E-4CEB-BFE2-45252364C571}" presName="horzSpace2" presStyleCnt="0"/>
      <dgm:spPr/>
    </dgm:pt>
    <dgm:pt modelId="{83C6831A-80C1-4859-9367-CBF99267382C}" type="pres">
      <dgm:prSet presAssocID="{8D4C26C3-364E-4CEB-BFE2-45252364C571}" presName="tx2" presStyleLbl="revTx" presStyleIdx="5" presStyleCnt="7"/>
      <dgm:spPr/>
    </dgm:pt>
    <dgm:pt modelId="{D19BB74E-258F-4CCD-A1ED-E672D7FBEED4}" type="pres">
      <dgm:prSet presAssocID="{8D4C26C3-364E-4CEB-BFE2-45252364C571}" presName="vert2" presStyleCnt="0"/>
      <dgm:spPr/>
    </dgm:pt>
    <dgm:pt modelId="{F6F5EE4A-E530-4EDB-B0AC-B5763BA5CD24}" type="pres">
      <dgm:prSet presAssocID="{8D4C26C3-364E-4CEB-BFE2-45252364C571}" presName="thinLine2b" presStyleLbl="callout" presStyleIdx="3" presStyleCnt="5"/>
      <dgm:spPr/>
    </dgm:pt>
    <dgm:pt modelId="{53C418CB-58CB-44C8-AE96-C675042C43A9}" type="pres">
      <dgm:prSet presAssocID="{8D4C26C3-364E-4CEB-BFE2-45252364C571}" presName="vertSpace2b" presStyleCnt="0"/>
      <dgm:spPr/>
    </dgm:pt>
    <dgm:pt modelId="{F905A082-C5F0-4018-A740-219EA1749714}" type="pres">
      <dgm:prSet presAssocID="{E31C163C-4FA5-450A-B1B9-164115DEF98B}" presName="horz2" presStyleCnt="0"/>
      <dgm:spPr/>
    </dgm:pt>
    <dgm:pt modelId="{605A0F24-0BC2-4E5B-8548-39C8B40BF5A5}" type="pres">
      <dgm:prSet presAssocID="{E31C163C-4FA5-450A-B1B9-164115DEF98B}" presName="horzSpace2" presStyleCnt="0"/>
      <dgm:spPr/>
    </dgm:pt>
    <dgm:pt modelId="{60FF3452-5610-47D2-803F-C6AB4E8103F6}" type="pres">
      <dgm:prSet presAssocID="{E31C163C-4FA5-450A-B1B9-164115DEF98B}" presName="tx2" presStyleLbl="revTx" presStyleIdx="6" presStyleCnt="7"/>
      <dgm:spPr/>
    </dgm:pt>
    <dgm:pt modelId="{F76050DF-53A9-488B-B7AA-CE0C7E6BFE01}" type="pres">
      <dgm:prSet presAssocID="{E31C163C-4FA5-450A-B1B9-164115DEF98B}" presName="vert2" presStyleCnt="0"/>
      <dgm:spPr/>
    </dgm:pt>
    <dgm:pt modelId="{F84CED2E-6C7C-4BF9-B33A-52E64C0EFAFF}" type="pres">
      <dgm:prSet presAssocID="{E31C163C-4FA5-450A-B1B9-164115DEF98B}" presName="thinLine2b" presStyleLbl="callout" presStyleIdx="4" presStyleCnt="5"/>
      <dgm:spPr/>
    </dgm:pt>
    <dgm:pt modelId="{1DAAF44E-D20D-42BA-969E-898021EC9C18}" type="pres">
      <dgm:prSet presAssocID="{E31C163C-4FA5-450A-B1B9-164115DEF98B}" presName="vertSpace2b" presStyleCnt="0"/>
      <dgm:spPr/>
    </dgm:pt>
  </dgm:ptLst>
  <dgm:cxnLst>
    <dgm:cxn modelId="{C2700108-A6EE-4066-A7E4-3EF3EBBB10F7}" srcId="{E42E63E1-1994-45C9-ABA2-BF64E1B91237}" destId="{A8C18F47-B0EB-4D64-836C-48CD926E8ED4}" srcOrd="1" destOrd="0" parTransId="{8F866F0D-833C-4B06-B339-A6D666483910}" sibTransId="{A71A3547-47F8-4076-8B50-1B8EB740A97F}"/>
    <dgm:cxn modelId="{CAF5831F-7FC2-4958-A870-D530A6058936}" srcId="{A8C18F47-B0EB-4D64-836C-48CD926E8ED4}" destId="{D600F742-1DEF-42BE-BC85-10B005DC027D}" srcOrd="0" destOrd="0" parTransId="{41A1B42E-34BC-4781-9426-D3FD97F8E928}" sibTransId="{A468F1A3-5439-4E34-891E-0E888151707E}"/>
    <dgm:cxn modelId="{D8E6ED3A-64F3-4D5D-965A-28559F00C013}" type="presOf" srcId="{E42E63E1-1994-45C9-ABA2-BF64E1B91237}" destId="{374608CB-DB61-4D2A-BC3D-493C13585B64}" srcOrd="0" destOrd="0" presId="urn:microsoft.com/office/officeart/2008/layout/LinedList"/>
    <dgm:cxn modelId="{6BEE8967-010B-433C-965E-8C1FE0C78DFF}" type="presOf" srcId="{0F7D82B1-9F7C-462E-B700-AB1563CCC7A9}" destId="{5300A9C3-6EA7-48E3-B04C-C9F383482919}" srcOrd="0" destOrd="0" presId="urn:microsoft.com/office/officeart/2008/layout/LinedList"/>
    <dgm:cxn modelId="{AC6C624E-7D28-44F0-85A8-23EA35594152}" type="presOf" srcId="{8D4C26C3-364E-4CEB-BFE2-45252364C571}" destId="{83C6831A-80C1-4859-9367-CBF99267382C}" srcOrd="0" destOrd="0" presId="urn:microsoft.com/office/officeart/2008/layout/LinedList"/>
    <dgm:cxn modelId="{628CE479-BB35-4BC5-9597-96CB2900E93B}" type="presOf" srcId="{FA5B82ED-CA59-4EE0-9395-D1FD1494B007}" destId="{EB8A96E3-1D3E-4758-A22C-3B7810EDB993}" srcOrd="0" destOrd="0" presId="urn:microsoft.com/office/officeart/2008/layout/LinedList"/>
    <dgm:cxn modelId="{52CE7F84-50DE-4360-8E46-7AA97B111605}" srcId="{A8C18F47-B0EB-4D64-836C-48CD926E8ED4}" destId="{E31C163C-4FA5-450A-B1B9-164115DEF98B}" srcOrd="3" destOrd="0" parTransId="{29D6C4E1-78E0-4E6F-B239-BCC0478A53DE}" sibTransId="{AA5F7AF6-9673-4BE2-B287-A1A71B5B7C6D}"/>
    <dgm:cxn modelId="{6C5C8FAE-E3E2-4300-9D88-8F57682FB192}" srcId="{A8C18F47-B0EB-4D64-836C-48CD926E8ED4}" destId="{8D4C26C3-364E-4CEB-BFE2-45252364C571}" srcOrd="2" destOrd="0" parTransId="{22707C05-E9DF-4DFA-B84B-35F0D27E6732}" sibTransId="{7308379E-259A-4715-82C6-EBA964259F5A}"/>
    <dgm:cxn modelId="{60DD5EB2-ABDB-415A-A3DD-CF755B3F0628}" srcId="{FA5B82ED-CA59-4EE0-9395-D1FD1494B007}" destId="{0F7D82B1-9F7C-462E-B700-AB1563CCC7A9}" srcOrd="0" destOrd="0" parTransId="{2E3D6AD4-B8F7-43D1-9F5E-5C1F46BCF503}" sibTransId="{00B761AC-617E-413C-8F9E-6AEFE689BE58}"/>
    <dgm:cxn modelId="{D1A44AB6-2597-4AF1-A1F7-4AD0174FF2E2}" type="presOf" srcId="{A8C18F47-B0EB-4D64-836C-48CD926E8ED4}" destId="{E974B68F-3FA0-4796-9A75-DEF2F92FD61A}" srcOrd="0" destOrd="0" presId="urn:microsoft.com/office/officeart/2008/layout/LinedList"/>
    <dgm:cxn modelId="{47E7E4C0-CD20-4232-A188-DC96E588AD72}" srcId="{A8C18F47-B0EB-4D64-836C-48CD926E8ED4}" destId="{F97268B3-7A60-4EB0-83AF-14E75E71431A}" srcOrd="1" destOrd="0" parTransId="{44981AA4-0194-4161-BB90-732FFE0491E0}" sibTransId="{674AEE9D-D150-4050-90F8-BE55039A78EA}"/>
    <dgm:cxn modelId="{256449C3-F2AE-4BF4-9DD3-DB98F3F84F17}" srcId="{E42E63E1-1994-45C9-ABA2-BF64E1B91237}" destId="{FA5B82ED-CA59-4EE0-9395-D1FD1494B007}" srcOrd="0" destOrd="0" parTransId="{8EF8D752-B74C-481C-A963-9A5E82FFC2D6}" sibTransId="{E41E2F2E-1CB1-4684-B558-2C09FB4E8704}"/>
    <dgm:cxn modelId="{6028C2D0-8A13-4776-99B4-8E19FE9D011E}" type="presOf" srcId="{F97268B3-7A60-4EB0-83AF-14E75E71431A}" destId="{B533EDBF-A96A-4F33-9222-3BC5CFF940F1}" srcOrd="0" destOrd="0" presId="urn:microsoft.com/office/officeart/2008/layout/LinedList"/>
    <dgm:cxn modelId="{23EB79F2-42AC-4C57-B764-9C736B9A30C2}" type="presOf" srcId="{D600F742-1DEF-42BE-BC85-10B005DC027D}" destId="{C5E1F0E2-E75A-4C95-BDFD-7752CC75F2FD}" srcOrd="0" destOrd="0" presId="urn:microsoft.com/office/officeart/2008/layout/LinedList"/>
    <dgm:cxn modelId="{E61809FC-5417-4CD7-98E3-70EEE17C3F31}" type="presOf" srcId="{E31C163C-4FA5-450A-B1B9-164115DEF98B}" destId="{60FF3452-5610-47D2-803F-C6AB4E8103F6}" srcOrd="0" destOrd="0" presId="urn:microsoft.com/office/officeart/2008/layout/LinedList"/>
    <dgm:cxn modelId="{11CFD5CB-5DEE-4996-92D2-C8CBEEA5DB45}" type="presParOf" srcId="{374608CB-DB61-4D2A-BC3D-493C13585B64}" destId="{A6676217-079D-4521-864A-909902A930FC}" srcOrd="0" destOrd="0" presId="urn:microsoft.com/office/officeart/2008/layout/LinedList"/>
    <dgm:cxn modelId="{3F2050AB-BA93-47A0-B798-7430BBF97FB4}" type="presParOf" srcId="{374608CB-DB61-4D2A-BC3D-493C13585B64}" destId="{6B2A5217-4341-45B5-A327-8135D170ADC2}" srcOrd="1" destOrd="0" presId="urn:microsoft.com/office/officeart/2008/layout/LinedList"/>
    <dgm:cxn modelId="{5C943C73-A992-4A16-AAF8-AC611B12B403}" type="presParOf" srcId="{6B2A5217-4341-45B5-A327-8135D170ADC2}" destId="{EB8A96E3-1D3E-4758-A22C-3B7810EDB993}" srcOrd="0" destOrd="0" presId="urn:microsoft.com/office/officeart/2008/layout/LinedList"/>
    <dgm:cxn modelId="{041201CC-6644-492E-B774-932503A33825}" type="presParOf" srcId="{6B2A5217-4341-45B5-A327-8135D170ADC2}" destId="{42122212-3DB7-4F7C-89B3-66E2BAE7DE2A}" srcOrd="1" destOrd="0" presId="urn:microsoft.com/office/officeart/2008/layout/LinedList"/>
    <dgm:cxn modelId="{6AF7EEA8-D191-44E7-B90B-1D05BB51E642}" type="presParOf" srcId="{42122212-3DB7-4F7C-89B3-66E2BAE7DE2A}" destId="{BFE5CBE8-BEC6-451D-904A-037508C69819}" srcOrd="0" destOrd="0" presId="urn:microsoft.com/office/officeart/2008/layout/LinedList"/>
    <dgm:cxn modelId="{8AA2906C-E47C-4684-A241-1040DFE85BBE}" type="presParOf" srcId="{42122212-3DB7-4F7C-89B3-66E2BAE7DE2A}" destId="{A78615D9-FAE7-4DA6-90C4-52D3F1980FA2}" srcOrd="1" destOrd="0" presId="urn:microsoft.com/office/officeart/2008/layout/LinedList"/>
    <dgm:cxn modelId="{4FC843F1-17E7-4BAA-9D85-6276D222AB04}" type="presParOf" srcId="{A78615D9-FAE7-4DA6-90C4-52D3F1980FA2}" destId="{8F8FE0F8-8983-4043-8640-AA1C9826694A}" srcOrd="0" destOrd="0" presId="urn:microsoft.com/office/officeart/2008/layout/LinedList"/>
    <dgm:cxn modelId="{4B39E45D-6528-4D09-9176-DD1DC79C90E7}" type="presParOf" srcId="{A78615D9-FAE7-4DA6-90C4-52D3F1980FA2}" destId="{5300A9C3-6EA7-48E3-B04C-C9F383482919}" srcOrd="1" destOrd="0" presId="urn:microsoft.com/office/officeart/2008/layout/LinedList"/>
    <dgm:cxn modelId="{80ED21A1-CDB4-47EC-95F4-12ED7BF6D7DE}" type="presParOf" srcId="{A78615D9-FAE7-4DA6-90C4-52D3F1980FA2}" destId="{110D6706-E8A1-4F2D-A0D1-E30E0854DE8A}" srcOrd="2" destOrd="0" presId="urn:microsoft.com/office/officeart/2008/layout/LinedList"/>
    <dgm:cxn modelId="{56F15E02-D739-4D58-836E-054C4A923D70}" type="presParOf" srcId="{42122212-3DB7-4F7C-89B3-66E2BAE7DE2A}" destId="{BA7A1B55-840C-4935-830A-7A67B7688E43}" srcOrd="2" destOrd="0" presId="urn:microsoft.com/office/officeart/2008/layout/LinedList"/>
    <dgm:cxn modelId="{EDC3C47C-DE59-44F8-B87C-E63F08EA6736}" type="presParOf" srcId="{42122212-3DB7-4F7C-89B3-66E2BAE7DE2A}" destId="{F28B3671-CF71-463B-A164-2335F68D52C8}" srcOrd="3" destOrd="0" presId="urn:microsoft.com/office/officeart/2008/layout/LinedList"/>
    <dgm:cxn modelId="{93B28C41-ED9D-4E74-8FC6-101DCBF3E3E5}" type="presParOf" srcId="{374608CB-DB61-4D2A-BC3D-493C13585B64}" destId="{47DF6798-72C0-4EC2-BE08-086AFF02ACBB}" srcOrd="2" destOrd="0" presId="urn:microsoft.com/office/officeart/2008/layout/LinedList"/>
    <dgm:cxn modelId="{0032661F-30B8-4EEE-BD58-6440D9FF0641}" type="presParOf" srcId="{374608CB-DB61-4D2A-BC3D-493C13585B64}" destId="{192309EE-F9D7-4AFA-AEBE-5482C9859FD1}" srcOrd="3" destOrd="0" presId="urn:microsoft.com/office/officeart/2008/layout/LinedList"/>
    <dgm:cxn modelId="{73A02D61-297D-41F7-B944-35F569B0F92C}" type="presParOf" srcId="{192309EE-F9D7-4AFA-AEBE-5482C9859FD1}" destId="{E974B68F-3FA0-4796-9A75-DEF2F92FD61A}" srcOrd="0" destOrd="0" presId="urn:microsoft.com/office/officeart/2008/layout/LinedList"/>
    <dgm:cxn modelId="{1D886DB3-1FC8-4224-8ECD-5CCDB3A3ACD2}" type="presParOf" srcId="{192309EE-F9D7-4AFA-AEBE-5482C9859FD1}" destId="{B6E2BE49-917B-4634-8921-2E601286F7E6}" srcOrd="1" destOrd="0" presId="urn:microsoft.com/office/officeart/2008/layout/LinedList"/>
    <dgm:cxn modelId="{10D282A5-51E3-4A58-8491-58CB980C790E}" type="presParOf" srcId="{B6E2BE49-917B-4634-8921-2E601286F7E6}" destId="{1E234F00-B226-43ED-9DE4-A596D3398E12}" srcOrd="0" destOrd="0" presId="urn:microsoft.com/office/officeart/2008/layout/LinedList"/>
    <dgm:cxn modelId="{42BC5286-4E6C-4F45-A197-540508DF8D77}" type="presParOf" srcId="{B6E2BE49-917B-4634-8921-2E601286F7E6}" destId="{CDD18C10-A12E-42F4-A054-53BE4927870E}" srcOrd="1" destOrd="0" presId="urn:microsoft.com/office/officeart/2008/layout/LinedList"/>
    <dgm:cxn modelId="{00209096-6DED-434B-BD14-FCFCCE3644F1}" type="presParOf" srcId="{CDD18C10-A12E-42F4-A054-53BE4927870E}" destId="{617BB040-7610-4215-905E-92995E4D25CA}" srcOrd="0" destOrd="0" presId="urn:microsoft.com/office/officeart/2008/layout/LinedList"/>
    <dgm:cxn modelId="{CC793388-016A-4DF7-B4A5-4C58C6159AC2}" type="presParOf" srcId="{CDD18C10-A12E-42F4-A054-53BE4927870E}" destId="{C5E1F0E2-E75A-4C95-BDFD-7752CC75F2FD}" srcOrd="1" destOrd="0" presId="urn:microsoft.com/office/officeart/2008/layout/LinedList"/>
    <dgm:cxn modelId="{A47C3455-7580-4542-8EC9-08F057200D77}" type="presParOf" srcId="{CDD18C10-A12E-42F4-A054-53BE4927870E}" destId="{429B8F54-A93C-458F-A542-654A42B00932}" srcOrd="2" destOrd="0" presId="urn:microsoft.com/office/officeart/2008/layout/LinedList"/>
    <dgm:cxn modelId="{83768534-770C-416C-B708-81F7B936A15E}" type="presParOf" srcId="{B6E2BE49-917B-4634-8921-2E601286F7E6}" destId="{A39CD13F-789F-4A4E-B562-67B4942DA084}" srcOrd="2" destOrd="0" presId="urn:microsoft.com/office/officeart/2008/layout/LinedList"/>
    <dgm:cxn modelId="{B5D97077-579A-4820-B235-EA320E6D1ABE}" type="presParOf" srcId="{B6E2BE49-917B-4634-8921-2E601286F7E6}" destId="{10AB17FF-0932-4316-BD2A-2FAA5D8C0CF3}" srcOrd="3" destOrd="0" presId="urn:microsoft.com/office/officeart/2008/layout/LinedList"/>
    <dgm:cxn modelId="{82466F46-EC2A-4148-AC85-6F5F884A1BB4}" type="presParOf" srcId="{B6E2BE49-917B-4634-8921-2E601286F7E6}" destId="{4B8B2205-DD74-47DF-9568-9A3A2C5F2AED}" srcOrd="4" destOrd="0" presId="urn:microsoft.com/office/officeart/2008/layout/LinedList"/>
    <dgm:cxn modelId="{BF34A5F9-1E68-49B7-B109-F18B72FD8D62}" type="presParOf" srcId="{4B8B2205-DD74-47DF-9568-9A3A2C5F2AED}" destId="{545566B4-029F-4419-B390-8E1BD55B322B}" srcOrd="0" destOrd="0" presId="urn:microsoft.com/office/officeart/2008/layout/LinedList"/>
    <dgm:cxn modelId="{DBE72331-ACBC-4CEF-9735-D4739F50C3D6}" type="presParOf" srcId="{4B8B2205-DD74-47DF-9568-9A3A2C5F2AED}" destId="{B533EDBF-A96A-4F33-9222-3BC5CFF940F1}" srcOrd="1" destOrd="0" presId="urn:microsoft.com/office/officeart/2008/layout/LinedList"/>
    <dgm:cxn modelId="{D122F45B-DB06-41CB-82CA-798E323EEA02}" type="presParOf" srcId="{4B8B2205-DD74-47DF-9568-9A3A2C5F2AED}" destId="{7477C55E-31DB-4689-B708-71937C2A847D}" srcOrd="2" destOrd="0" presId="urn:microsoft.com/office/officeart/2008/layout/LinedList"/>
    <dgm:cxn modelId="{86EF1EDB-6227-492B-9001-544F2727B9BB}" type="presParOf" srcId="{B6E2BE49-917B-4634-8921-2E601286F7E6}" destId="{40AE869B-6556-4581-B45D-C4A5B68041D5}" srcOrd="5" destOrd="0" presId="urn:microsoft.com/office/officeart/2008/layout/LinedList"/>
    <dgm:cxn modelId="{F48C258D-2A99-40E0-9C43-0CBE3BAAC487}" type="presParOf" srcId="{B6E2BE49-917B-4634-8921-2E601286F7E6}" destId="{8CA1341A-1D0B-4890-AD1B-A049BD908F10}" srcOrd="6" destOrd="0" presId="urn:microsoft.com/office/officeart/2008/layout/LinedList"/>
    <dgm:cxn modelId="{CDB1492B-2818-4078-8F83-4A76161068A3}" type="presParOf" srcId="{B6E2BE49-917B-4634-8921-2E601286F7E6}" destId="{F5038593-B610-489F-A25A-3F9F2D21645A}" srcOrd="7" destOrd="0" presId="urn:microsoft.com/office/officeart/2008/layout/LinedList"/>
    <dgm:cxn modelId="{78353D57-7357-4836-9C77-8FBBAF5989F1}" type="presParOf" srcId="{F5038593-B610-489F-A25A-3F9F2D21645A}" destId="{1D907F81-63A4-4A19-A3C1-A880D1DC1AED}" srcOrd="0" destOrd="0" presId="urn:microsoft.com/office/officeart/2008/layout/LinedList"/>
    <dgm:cxn modelId="{70847B52-28E1-44AB-9C92-E3DDF2EF2D2F}" type="presParOf" srcId="{F5038593-B610-489F-A25A-3F9F2D21645A}" destId="{83C6831A-80C1-4859-9367-CBF99267382C}" srcOrd="1" destOrd="0" presId="urn:microsoft.com/office/officeart/2008/layout/LinedList"/>
    <dgm:cxn modelId="{BAC0075E-C06B-475A-9DB8-AB5B844B7C53}" type="presParOf" srcId="{F5038593-B610-489F-A25A-3F9F2D21645A}" destId="{D19BB74E-258F-4CCD-A1ED-E672D7FBEED4}" srcOrd="2" destOrd="0" presId="urn:microsoft.com/office/officeart/2008/layout/LinedList"/>
    <dgm:cxn modelId="{84D2B73B-8FBD-4C8F-AA4F-4580153CDDAA}" type="presParOf" srcId="{B6E2BE49-917B-4634-8921-2E601286F7E6}" destId="{F6F5EE4A-E530-4EDB-B0AC-B5763BA5CD24}" srcOrd="8" destOrd="0" presId="urn:microsoft.com/office/officeart/2008/layout/LinedList"/>
    <dgm:cxn modelId="{B2BED0C1-B190-4D1B-BDD3-8AF0747B833E}" type="presParOf" srcId="{B6E2BE49-917B-4634-8921-2E601286F7E6}" destId="{53C418CB-58CB-44C8-AE96-C675042C43A9}" srcOrd="9" destOrd="0" presId="urn:microsoft.com/office/officeart/2008/layout/LinedList"/>
    <dgm:cxn modelId="{57D4B39D-A66F-49C5-984E-21BFD68865A3}" type="presParOf" srcId="{B6E2BE49-917B-4634-8921-2E601286F7E6}" destId="{F905A082-C5F0-4018-A740-219EA1749714}" srcOrd="10" destOrd="0" presId="urn:microsoft.com/office/officeart/2008/layout/LinedList"/>
    <dgm:cxn modelId="{C9C943BD-BDBB-4A7A-BD3D-493C3DEBB46C}" type="presParOf" srcId="{F905A082-C5F0-4018-A740-219EA1749714}" destId="{605A0F24-0BC2-4E5B-8548-39C8B40BF5A5}" srcOrd="0" destOrd="0" presId="urn:microsoft.com/office/officeart/2008/layout/LinedList"/>
    <dgm:cxn modelId="{9EFCD599-9307-42FE-A00B-7BE2E0E12553}" type="presParOf" srcId="{F905A082-C5F0-4018-A740-219EA1749714}" destId="{60FF3452-5610-47D2-803F-C6AB4E8103F6}" srcOrd="1" destOrd="0" presId="urn:microsoft.com/office/officeart/2008/layout/LinedList"/>
    <dgm:cxn modelId="{81D45C8C-169F-425E-889B-67F24A55DA3F}" type="presParOf" srcId="{F905A082-C5F0-4018-A740-219EA1749714}" destId="{F76050DF-53A9-488B-B7AA-CE0C7E6BFE01}" srcOrd="2" destOrd="0" presId="urn:microsoft.com/office/officeart/2008/layout/LinedList"/>
    <dgm:cxn modelId="{42A812BC-C8A2-461A-B503-C85A8DBCC52E}" type="presParOf" srcId="{B6E2BE49-917B-4634-8921-2E601286F7E6}" destId="{F84CED2E-6C7C-4BF9-B33A-52E64C0EFAFF}" srcOrd="11" destOrd="0" presId="urn:microsoft.com/office/officeart/2008/layout/LinedList"/>
    <dgm:cxn modelId="{660D2195-866A-485B-962A-75A6946A54E4}" type="presParOf" srcId="{B6E2BE49-917B-4634-8921-2E601286F7E6}" destId="{1DAAF44E-D20D-42BA-969E-898021EC9C18}"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B729F1-2E9C-4C88-9E81-64F21D0B2FA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EC12C27-4FC7-4869-AD27-4E7AB895BF7D}">
      <dgm:prSet custT="1"/>
      <dgm:spPr/>
      <dgm:t>
        <a:bodyPr/>
        <a:lstStyle/>
        <a:p>
          <a:r>
            <a:rPr lang="en-US" sz="2400" dirty="0">
              <a:latin typeface="Arial" panose="020B0604020202020204" pitchFamily="34" charset="0"/>
              <a:cs typeface="Arial" panose="020B0604020202020204" pitchFamily="34" charset="0"/>
            </a:rPr>
            <a:t>Staff directed, board approved fund</a:t>
          </a:r>
        </a:p>
      </dgm:t>
    </dgm:pt>
    <dgm:pt modelId="{6E85425C-F1C6-43C9-8BAA-892C6AE9B6DB}" type="parTrans" cxnId="{8751D003-EA20-4B03-BFF1-8C7BBDAF5BD9}">
      <dgm:prSet/>
      <dgm:spPr/>
      <dgm:t>
        <a:bodyPr/>
        <a:lstStyle/>
        <a:p>
          <a:endParaRPr lang="en-US"/>
        </a:p>
      </dgm:t>
    </dgm:pt>
    <dgm:pt modelId="{908F7B45-1408-4720-8FE2-653789882963}" type="sibTrans" cxnId="{8751D003-EA20-4B03-BFF1-8C7BBDAF5BD9}">
      <dgm:prSet/>
      <dgm:spPr/>
      <dgm:t>
        <a:bodyPr/>
        <a:lstStyle/>
        <a:p>
          <a:endParaRPr lang="en-US"/>
        </a:p>
      </dgm:t>
    </dgm:pt>
    <dgm:pt modelId="{92EC254B-855A-4B58-B0E4-23E2139A4C54}">
      <dgm:prSet custT="1"/>
      <dgm:spPr/>
      <dgm:t>
        <a:bodyPr/>
        <a:lstStyle/>
        <a:p>
          <a:r>
            <a:rPr lang="en-US" sz="2000" dirty="0">
              <a:solidFill>
                <a:schemeClr val="tx2"/>
              </a:solidFill>
              <a:latin typeface="Arial" panose="020B0604020202020204" pitchFamily="34" charset="0"/>
              <a:cs typeface="Arial" panose="020B0604020202020204" pitchFamily="34" charset="0"/>
            </a:rPr>
            <a:t>$250,000 each for CCSF and CMHF</a:t>
          </a:r>
        </a:p>
      </dgm:t>
    </dgm:pt>
    <dgm:pt modelId="{8356DEC4-68ED-476F-AC29-0B26CBBB799C}" type="parTrans" cxnId="{305F11E9-FE0F-4D7C-88A5-FEC1AFBFD57D}">
      <dgm:prSet/>
      <dgm:spPr/>
      <dgm:t>
        <a:bodyPr/>
        <a:lstStyle/>
        <a:p>
          <a:endParaRPr lang="en-US"/>
        </a:p>
      </dgm:t>
    </dgm:pt>
    <dgm:pt modelId="{B96119C5-8F35-4E8C-B27A-8CE8D605B9CF}" type="sibTrans" cxnId="{305F11E9-FE0F-4D7C-88A5-FEC1AFBFD57D}">
      <dgm:prSet/>
      <dgm:spPr/>
      <dgm:t>
        <a:bodyPr/>
        <a:lstStyle/>
        <a:p>
          <a:endParaRPr lang="en-US"/>
        </a:p>
      </dgm:t>
    </dgm:pt>
    <dgm:pt modelId="{52F61BFF-0747-4D54-832F-5F2CA7A3D06E}">
      <dgm:prSet custT="1"/>
      <dgm:spPr/>
      <dgm:t>
        <a:bodyPr/>
        <a:lstStyle/>
        <a:p>
          <a:r>
            <a:rPr lang="en-US" sz="2000" dirty="0">
              <a:solidFill>
                <a:schemeClr val="tx2"/>
              </a:solidFill>
              <a:latin typeface="Arial" panose="020B0604020202020204" pitchFamily="34" charset="0"/>
              <a:cs typeface="Arial" panose="020B0604020202020204" pitchFamily="34" charset="0"/>
            </a:rPr>
            <a:t>$10,000 or less approved by Executive Director</a:t>
          </a:r>
        </a:p>
      </dgm:t>
    </dgm:pt>
    <dgm:pt modelId="{963348D4-6CB9-4633-A7F0-9A803AA80441}" type="parTrans" cxnId="{220F81A4-4477-4FFD-AD38-7BC459FF6E99}">
      <dgm:prSet/>
      <dgm:spPr/>
      <dgm:t>
        <a:bodyPr/>
        <a:lstStyle/>
        <a:p>
          <a:endParaRPr lang="en-US"/>
        </a:p>
      </dgm:t>
    </dgm:pt>
    <dgm:pt modelId="{008BAAD0-2962-4F95-98DE-7C2805447DE1}" type="sibTrans" cxnId="{220F81A4-4477-4FFD-AD38-7BC459FF6E99}">
      <dgm:prSet/>
      <dgm:spPr/>
      <dgm:t>
        <a:bodyPr/>
        <a:lstStyle/>
        <a:p>
          <a:endParaRPr lang="en-US"/>
        </a:p>
      </dgm:t>
    </dgm:pt>
    <dgm:pt modelId="{72B3802D-52BB-4327-84E8-FDE33C7CE0E6}">
      <dgm:prSet custT="1"/>
      <dgm:spPr/>
      <dgm:t>
        <a:bodyPr/>
        <a:lstStyle/>
        <a:p>
          <a:r>
            <a:rPr lang="en-US" sz="2400" dirty="0">
              <a:latin typeface="Arial" panose="020B0604020202020204" pitchFamily="34" charset="0"/>
              <a:cs typeface="Arial" panose="020B0604020202020204" pitchFamily="34" charset="0"/>
            </a:rPr>
            <a:t>Typically smaller, one-time investments</a:t>
          </a:r>
        </a:p>
      </dgm:t>
    </dgm:pt>
    <dgm:pt modelId="{8BD521D3-C140-4487-9D56-7667E86ACB53}" type="parTrans" cxnId="{DF784CDA-2AAB-4300-89A4-8C4DB694CD47}">
      <dgm:prSet/>
      <dgm:spPr/>
      <dgm:t>
        <a:bodyPr/>
        <a:lstStyle/>
        <a:p>
          <a:endParaRPr lang="en-US"/>
        </a:p>
      </dgm:t>
    </dgm:pt>
    <dgm:pt modelId="{25F314CF-5118-4884-8AE1-1E77F315E5B1}" type="sibTrans" cxnId="{DF784CDA-2AAB-4300-89A4-8C4DB694CD47}">
      <dgm:prSet/>
      <dgm:spPr/>
      <dgm:t>
        <a:bodyPr/>
        <a:lstStyle/>
        <a:p>
          <a:endParaRPr lang="en-US"/>
        </a:p>
      </dgm:t>
    </dgm:pt>
    <dgm:pt modelId="{33900404-5A09-4385-B90D-957B75B40504}">
      <dgm:prSet custT="1"/>
      <dgm:spPr/>
      <dgm:t>
        <a:bodyPr/>
        <a:lstStyle/>
        <a:p>
          <a:r>
            <a:rPr lang="en-US" sz="2400" dirty="0">
              <a:latin typeface="Arial" panose="020B0604020202020204" pitchFamily="34" charset="0"/>
              <a:cs typeface="Arial" panose="020B0604020202020204" pitchFamily="34" charset="0"/>
            </a:rPr>
            <a:t>Recent Examples</a:t>
          </a:r>
        </a:p>
      </dgm:t>
    </dgm:pt>
    <dgm:pt modelId="{86760E6C-4623-4555-836E-9491EFECE7DA}" type="parTrans" cxnId="{BDFC28A8-6788-4C05-BDA5-6362955245E8}">
      <dgm:prSet/>
      <dgm:spPr/>
      <dgm:t>
        <a:bodyPr/>
        <a:lstStyle/>
        <a:p>
          <a:endParaRPr lang="en-US"/>
        </a:p>
      </dgm:t>
    </dgm:pt>
    <dgm:pt modelId="{E438E7BE-79D6-4F2C-B0C3-E1BCBACD8C60}" type="sibTrans" cxnId="{BDFC28A8-6788-4C05-BDA5-6362955245E8}">
      <dgm:prSet/>
      <dgm:spPr/>
      <dgm:t>
        <a:bodyPr/>
        <a:lstStyle/>
        <a:p>
          <a:endParaRPr lang="en-US"/>
        </a:p>
      </dgm:t>
    </dgm:pt>
    <dgm:pt modelId="{7554F6F5-E1AB-46C2-8CBA-72C41A2FD13A}">
      <dgm:prSet custT="1"/>
      <dgm:spPr/>
      <dgm:t>
        <a:bodyPr/>
        <a:lstStyle/>
        <a:p>
          <a:r>
            <a:rPr lang="en-US" sz="2000" dirty="0">
              <a:solidFill>
                <a:schemeClr val="tx2"/>
              </a:solidFill>
              <a:latin typeface="Arial" panose="020B0604020202020204" pitchFamily="34" charset="0"/>
              <a:cs typeface="Arial" panose="020B0604020202020204" pitchFamily="34" charset="0"/>
            </a:rPr>
            <a:t>Youth Mental Health First Aid Training</a:t>
          </a:r>
        </a:p>
      </dgm:t>
    </dgm:pt>
    <dgm:pt modelId="{D5279849-8DCE-4DEF-8AA0-D40A94C2B04B}" type="parTrans" cxnId="{99FF6A5B-D619-4DC2-886D-A1943E9F12DF}">
      <dgm:prSet/>
      <dgm:spPr/>
      <dgm:t>
        <a:bodyPr/>
        <a:lstStyle/>
        <a:p>
          <a:endParaRPr lang="en-US"/>
        </a:p>
      </dgm:t>
    </dgm:pt>
    <dgm:pt modelId="{78370E9A-E3F0-463A-893F-44BEB89B05D0}" type="sibTrans" cxnId="{99FF6A5B-D619-4DC2-886D-A1943E9F12DF}">
      <dgm:prSet/>
      <dgm:spPr/>
      <dgm:t>
        <a:bodyPr/>
        <a:lstStyle/>
        <a:p>
          <a:endParaRPr lang="en-US"/>
        </a:p>
      </dgm:t>
    </dgm:pt>
    <dgm:pt modelId="{5F8CB617-9B3A-4809-A660-AD55C6BEF221}">
      <dgm:prSet custT="1"/>
      <dgm:spPr/>
      <dgm:t>
        <a:bodyPr/>
        <a:lstStyle/>
        <a:p>
          <a:r>
            <a:rPr lang="en-US" sz="2000" dirty="0">
              <a:solidFill>
                <a:schemeClr val="tx2"/>
              </a:solidFill>
              <a:latin typeface="Arial" panose="020B0604020202020204" pitchFamily="34" charset="0"/>
              <a:cs typeface="Arial" panose="020B0604020202020204" pitchFamily="34" charset="0"/>
            </a:rPr>
            <a:t>Afghan resettlement (Mental Health Services)</a:t>
          </a:r>
        </a:p>
      </dgm:t>
    </dgm:pt>
    <dgm:pt modelId="{8374CE59-060B-4B9A-90C2-DCB7E0446EBF}" type="parTrans" cxnId="{14C984D9-B431-4E22-9AE8-D41861B7FF4B}">
      <dgm:prSet/>
      <dgm:spPr/>
      <dgm:t>
        <a:bodyPr/>
        <a:lstStyle/>
        <a:p>
          <a:endParaRPr lang="en-US"/>
        </a:p>
      </dgm:t>
    </dgm:pt>
    <dgm:pt modelId="{9FCBF467-ED58-4C73-847F-C18E4B4F6975}" type="sibTrans" cxnId="{14C984D9-B431-4E22-9AE8-D41861B7FF4B}">
      <dgm:prSet/>
      <dgm:spPr/>
      <dgm:t>
        <a:bodyPr/>
        <a:lstStyle/>
        <a:p>
          <a:endParaRPr lang="en-US"/>
        </a:p>
      </dgm:t>
    </dgm:pt>
    <dgm:pt modelId="{69872208-B805-4EDA-B218-968F7BCFB4E5}">
      <dgm:prSet custT="1"/>
      <dgm:spPr/>
      <dgm:t>
        <a:bodyPr/>
        <a:lstStyle/>
        <a:p>
          <a:r>
            <a:rPr lang="en-US" sz="2000" dirty="0">
              <a:solidFill>
                <a:schemeClr val="tx2"/>
              </a:solidFill>
              <a:latin typeface="Arial" panose="020B0604020202020204" pitchFamily="34" charset="0"/>
              <a:cs typeface="Arial" panose="020B0604020202020204" pitchFamily="34" charset="0"/>
            </a:rPr>
            <a:t>Aging and Behavioral Health Council</a:t>
          </a:r>
        </a:p>
      </dgm:t>
    </dgm:pt>
    <dgm:pt modelId="{66B4E568-996E-4ECB-BB72-6729EED3E473}" type="parTrans" cxnId="{41A48C47-AF67-4BD4-A84B-E7F9126A3DC8}">
      <dgm:prSet/>
      <dgm:spPr/>
      <dgm:t>
        <a:bodyPr/>
        <a:lstStyle/>
        <a:p>
          <a:endParaRPr lang="en-US"/>
        </a:p>
      </dgm:t>
    </dgm:pt>
    <dgm:pt modelId="{A786E329-8907-4AFE-BD06-01EBE7C8CAB7}" type="sibTrans" cxnId="{41A48C47-AF67-4BD4-A84B-E7F9126A3DC8}">
      <dgm:prSet/>
      <dgm:spPr/>
      <dgm:t>
        <a:bodyPr/>
        <a:lstStyle/>
        <a:p>
          <a:endParaRPr lang="en-US"/>
        </a:p>
      </dgm:t>
    </dgm:pt>
    <dgm:pt modelId="{92F93856-7E1A-4C7E-A5A6-FE0A94DEA824}">
      <dgm:prSet custT="1"/>
      <dgm:spPr/>
      <dgm:t>
        <a:bodyPr/>
        <a:lstStyle/>
        <a:p>
          <a:r>
            <a:rPr lang="en-US" sz="2000" dirty="0">
              <a:solidFill>
                <a:schemeClr val="tx2"/>
              </a:solidFill>
              <a:latin typeface="Arial" panose="020B0604020202020204" pitchFamily="34" charset="0"/>
              <a:cs typeface="Arial" panose="020B0604020202020204" pitchFamily="34" charset="0"/>
            </a:rPr>
            <a:t>Racial Healing Pooled Fund</a:t>
          </a:r>
        </a:p>
      </dgm:t>
    </dgm:pt>
    <dgm:pt modelId="{802521F0-9BA0-4C1E-8BF5-317D19A6959D}" type="parTrans" cxnId="{75F99876-688D-47B3-BEA1-51E1FAEC7933}">
      <dgm:prSet/>
      <dgm:spPr/>
      <dgm:t>
        <a:bodyPr/>
        <a:lstStyle/>
        <a:p>
          <a:endParaRPr lang="en-US"/>
        </a:p>
      </dgm:t>
    </dgm:pt>
    <dgm:pt modelId="{2B237313-1A07-4880-8A4A-D5593D5F230D}" type="sibTrans" cxnId="{75F99876-688D-47B3-BEA1-51E1FAEC7933}">
      <dgm:prSet/>
      <dgm:spPr/>
      <dgm:t>
        <a:bodyPr/>
        <a:lstStyle/>
        <a:p>
          <a:endParaRPr lang="en-US"/>
        </a:p>
      </dgm:t>
    </dgm:pt>
    <dgm:pt modelId="{FA780DAF-4854-452B-97DE-983D5C9541B7}">
      <dgm:prSet custT="1"/>
      <dgm:spPr/>
      <dgm:t>
        <a:bodyPr/>
        <a:lstStyle/>
        <a:p>
          <a:r>
            <a:rPr lang="en-US" sz="2000" dirty="0">
              <a:solidFill>
                <a:schemeClr val="tx2"/>
              </a:solidFill>
              <a:latin typeface="Arial" panose="020B0604020202020204" pitchFamily="34" charset="0"/>
              <a:cs typeface="Arial" panose="020B0604020202020204" pitchFamily="34" charset="0"/>
            </a:rPr>
            <a:t>Seeking Safety Trauma Recovery Group</a:t>
          </a:r>
        </a:p>
      </dgm:t>
    </dgm:pt>
    <dgm:pt modelId="{7F8D7F20-F37D-4D99-A7A2-25039DEABC56}" type="parTrans" cxnId="{F6536C3D-D645-443B-9A5D-DD1B6687BD47}">
      <dgm:prSet/>
      <dgm:spPr/>
      <dgm:t>
        <a:bodyPr/>
        <a:lstStyle/>
        <a:p>
          <a:endParaRPr lang="en-US"/>
        </a:p>
      </dgm:t>
    </dgm:pt>
    <dgm:pt modelId="{BBAF33CC-35AD-4D98-9A06-8E46FCAE1B59}" type="sibTrans" cxnId="{F6536C3D-D645-443B-9A5D-DD1B6687BD47}">
      <dgm:prSet/>
      <dgm:spPr/>
      <dgm:t>
        <a:bodyPr/>
        <a:lstStyle/>
        <a:p>
          <a:endParaRPr lang="en-US"/>
        </a:p>
      </dgm:t>
    </dgm:pt>
    <dgm:pt modelId="{7A237E86-3DDC-4BB7-A997-F4CB1D96E4C1}" type="pres">
      <dgm:prSet presAssocID="{92B729F1-2E9C-4C88-9E81-64F21D0B2FAA}" presName="linear" presStyleCnt="0">
        <dgm:presLayoutVars>
          <dgm:animLvl val="lvl"/>
          <dgm:resizeHandles val="exact"/>
        </dgm:presLayoutVars>
      </dgm:prSet>
      <dgm:spPr/>
    </dgm:pt>
    <dgm:pt modelId="{6DEEF64B-61E2-4D52-A19F-830BADEBFC05}" type="pres">
      <dgm:prSet presAssocID="{5EC12C27-4FC7-4869-AD27-4E7AB895BF7D}" presName="parentText" presStyleLbl="node1" presStyleIdx="0" presStyleCnt="3">
        <dgm:presLayoutVars>
          <dgm:chMax val="0"/>
          <dgm:bulletEnabled val="1"/>
        </dgm:presLayoutVars>
      </dgm:prSet>
      <dgm:spPr/>
    </dgm:pt>
    <dgm:pt modelId="{CDE89F1B-E34A-465D-B63F-ACB117F61DBC}" type="pres">
      <dgm:prSet presAssocID="{5EC12C27-4FC7-4869-AD27-4E7AB895BF7D}" presName="childText" presStyleLbl="revTx" presStyleIdx="0" presStyleCnt="2">
        <dgm:presLayoutVars>
          <dgm:bulletEnabled val="1"/>
        </dgm:presLayoutVars>
      </dgm:prSet>
      <dgm:spPr/>
    </dgm:pt>
    <dgm:pt modelId="{82376B29-04A8-4AE6-8D10-BD183DA9FE46}" type="pres">
      <dgm:prSet presAssocID="{72B3802D-52BB-4327-84E8-FDE33C7CE0E6}" presName="parentText" presStyleLbl="node1" presStyleIdx="1" presStyleCnt="3">
        <dgm:presLayoutVars>
          <dgm:chMax val="0"/>
          <dgm:bulletEnabled val="1"/>
        </dgm:presLayoutVars>
      </dgm:prSet>
      <dgm:spPr/>
    </dgm:pt>
    <dgm:pt modelId="{CFB878DB-678B-461E-B510-7813FFFCB1B1}" type="pres">
      <dgm:prSet presAssocID="{25F314CF-5118-4884-8AE1-1E77F315E5B1}" presName="spacer" presStyleCnt="0"/>
      <dgm:spPr/>
    </dgm:pt>
    <dgm:pt modelId="{580B1E07-9555-49D0-8127-38587058DD97}" type="pres">
      <dgm:prSet presAssocID="{33900404-5A09-4385-B90D-957B75B40504}" presName="parentText" presStyleLbl="node1" presStyleIdx="2" presStyleCnt="3">
        <dgm:presLayoutVars>
          <dgm:chMax val="0"/>
          <dgm:bulletEnabled val="1"/>
        </dgm:presLayoutVars>
      </dgm:prSet>
      <dgm:spPr/>
    </dgm:pt>
    <dgm:pt modelId="{659D050D-6263-437F-8233-F4D97D801340}" type="pres">
      <dgm:prSet presAssocID="{33900404-5A09-4385-B90D-957B75B40504}" presName="childText" presStyleLbl="revTx" presStyleIdx="1" presStyleCnt="2">
        <dgm:presLayoutVars>
          <dgm:bulletEnabled val="1"/>
        </dgm:presLayoutVars>
      </dgm:prSet>
      <dgm:spPr/>
    </dgm:pt>
  </dgm:ptLst>
  <dgm:cxnLst>
    <dgm:cxn modelId="{8751D003-EA20-4B03-BFF1-8C7BBDAF5BD9}" srcId="{92B729F1-2E9C-4C88-9E81-64F21D0B2FAA}" destId="{5EC12C27-4FC7-4869-AD27-4E7AB895BF7D}" srcOrd="0" destOrd="0" parTransId="{6E85425C-F1C6-43C9-8BAA-892C6AE9B6DB}" sibTransId="{908F7B45-1408-4720-8FE2-653789882963}"/>
    <dgm:cxn modelId="{84643A0E-283E-4D8F-B68B-F8AEEB3CF800}" type="presOf" srcId="{7554F6F5-E1AB-46C2-8CBA-72C41A2FD13A}" destId="{659D050D-6263-437F-8233-F4D97D801340}" srcOrd="0" destOrd="0" presId="urn:microsoft.com/office/officeart/2005/8/layout/vList2"/>
    <dgm:cxn modelId="{4B795021-B116-4235-AEFD-3E5D2E35D29E}" type="presOf" srcId="{72B3802D-52BB-4327-84E8-FDE33C7CE0E6}" destId="{82376B29-04A8-4AE6-8D10-BD183DA9FE46}" srcOrd="0" destOrd="0" presId="urn:microsoft.com/office/officeart/2005/8/layout/vList2"/>
    <dgm:cxn modelId="{B328D82A-5428-42EE-9436-E47F54FD50A5}" type="presOf" srcId="{52F61BFF-0747-4D54-832F-5F2CA7A3D06E}" destId="{CDE89F1B-E34A-465D-B63F-ACB117F61DBC}" srcOrd="0" destOrd="1" presId="urn:microsoft.com/office/officeart/2005/8/layout/vList2"/>
    <dgm:cxn modelId="{F6536C3D-D645-443B-9A5D-DD1B6687BD47}" srcId="{33900404-5A09-4385-B90D-957B75B40504}" destId="{FA780DAF-4854-452B-97DE-983D5C9541B7}" srcOrd="4" destOrd="0" parTransId="{7F8D7F20-F37D-4D99-A7A2-25039DEABC56}" sibTransId="{BBAF33CC-35AD-4D98-9A06-8E46FCAE1B59}"/>
    <dgm:cxn modelId="{99FF6A5B-D619-4DC2-886D-A1943E9F12DF}" srcId="{33900404-5A09-4385-B90D-957B75B40504}" destId="{7554F6F5-E1AB-46C2-8CBA-72C41A2FD13A}" srcOrd="0" destOrd="0" parTransId="{D5279849-8DCE-4DEF-8AA0-D40A94C2B04B}" sibTransId="{78370E9A-E3F0-463A-893F-44BEB89B05D0}"/>
    <dgm:cxn modelId="{35419F5D-724D-46A6-968C-977A57739248}" type="presOf" srcId="{FA780DAF-4854-452B-97DE-983D5C9541B7}" destId="{659D050D-6263-437F-8233-F4D97D801340}" srcOrd="0" destOrd="4" presId="urn:microsoft.com/office/officeart/2005/8/layout/vList2"/>
    <dgm:cxn modelId="{EF91F342-7F5C-4AEA-B2C6-3CA42202C0A9}" type="presOf" srcId="{69872208-B805-4EDA-B218-968F7BCFB4E5}" destId="{659D050D-6263-437F-8233-F4D97D801340}" srcOrd="0" destOrd="2" presId="urn:microsoft.com/office/officeart/2005/8/layout/vList2"/>
    <dgm:cxn modelId="{41A48C47-AF67-4BD4-A84B-E7F9126A3DC8}" srcId="{33900404-5A09-4385-B90D-957B75B40504}" destId="{69872208-B805-4EDA-B218-968F7BCFB4E5}" srcOrd="2" destOrd="0" parTransId="{66B4E568-996E-4ECB-BB72-6729EED3E473}" sibTransId="{A786E329-8907-4AFE-BD06-01EBE7C8CAB7}"/>
    <dgm:cxn modelId="{36F8234B-C1CD-4828-B580-23FCBD9F1DD4}" type="presOf" srcId="{92F93856-7E1A-4C7E-A5A6-FE0A94DEA824}" destId="{659D050D-6263-437F-8233-F4D97D801340}" srcOrd="0" destOrd="3" presId="urn:microsoft.com/office/officeart/2005/8/layout/vList2"/>
    <dgm:cxn modelId="{75F99876-688D-47B3-BEA1-51E1FAEC7933}" srcId="{33900404-5A09-4385-B90D-957B75B40504}" destId="{92F93856-7E1A-4C7E-A5A6-FE0A94DEA824}" srcOrd="3" destOrd="0" parTransId="{802521F0-9BA0-4C1E-8BF5-317D19A6959D}" sibTransId="{2B237313-1A07-4880-8A4A-D5593D5F230D}"/>
    <dgm:cxn modelId="{C8A99159-F0E8-4C17-A697-D1A9044209D1}" type="presOf" srcId="{33900404-5A09-4385-B90D-957B75B40504}" destId="{580B1E07-9555-49D0-8127-38587058DD97}" srcOrd="0" destOrd="0" presId="urn:microsoft.com/office/officeart/2005/8/layout/vList2"/>
    <dgm:cxn modelId="{98D8C888-716F-4595-AAFA-F7DFA753B4D4}" type="presOf" srcId="{5EC12C27-4FC7-4869-AD27-4E7AB895BF7D}" destId="{6DEEF64B-61E2-4D52-A19F-830BADEBFC05}" srcOrd="0" destOrd="0" presId="urn:microsoft.com/office/officeart/2005/8/layout/vList2"/>
    <dgm:cxn modelId="{2DB0D89C-4C3A-4B5C-8C4A-8220F67EDC94}" type="presOf" srcId="{5F8CB617-9B3A-4809-A660-AD55C6BEF221}" destId="{659D050D-6263-437F-8233-F4D97D801340}" srcOrd="0" destOrd="1" presId="urn:microsoft.com/office/officeart/2005/8/layout/vList2"/>
    <dgm:cxn modelId="{220F81A4-4477-4FFD-AD38-7BC459FF6E99}" srcId="{5EC12C27-4FC7-4869-AD27-4E7AB895BF7D}" destId="{52F61BFF-0747-4D54-832F-5F2CA7A3D06E}" srcOrd="1" destOrd="0" parTransId="{963348D4-6CB9-4633-A7F0-9A803AA80441}" sibTransId="{008BAAD0-2962-4F95-98DE-7C2805447DE1}"/>
    <dgm:cxn modelId="{BDFC28A8-6788-4C05-BDA5-6362955245E8}" srcId="{92B729F1-2E9C-4C88-9E81-64F21D0B2FAA}" destId="{33900404-5A09-4385-B90D-957B75B40504}" srcOrd="2" destOrd="0" parTransId="{86760E6C-4623-4555-836E-9491EFECE7DA}" sibTransId="{E438E7BE-79D6-4F2C-B0C3-E1BCBACD8C60}"/>
    <dgm:cxn modelId="{2B3CBBB6-667B-44AB-B962-0FE0E69EE1A4}" type="presOf" srcId="{92EC254B-855A-4B58-B0E4-23E2139A4C54}" destId="{CDE89F1B-E34A-465D-B63F-ACB117F61DBC}" srcOrd="0" destOrd="0" presId="urn:microsoft.com/office/officeart/2005/8/layout/vList2"/>
    <dgm:cxn modelId="{1BA72ECE-D23B-4D8A-AD3D-0E9522C61813}" type="presOf" srcId="{92B729F1-2E9C-4C88-9E81-64F21D0B2FAA}" destId="{7A237E86-3DDC-4BB7-A997-F4CB1D96E4C1}" srcOrd="0" destOrd="0" presId="urn:microsoft.com/office/officeart/2005/8/layout/vList2"/>
    <dgm:cxn modelId="{14C984D9-B431-4E22-9AE8-D41861B7FF4B}" srcId="{33900404-5A09-4385-B90D-957B75B40504}" destId="{5F8CB617-9B3A-4809-A660-AD55C6BEF221}" srcOrd="1" destOrd="0" parTransId="{8374CE59-060B-4B9A-90C2-DCB7E0446EBF}" sibTransId="{9FCBF467-ED58-4C73-847F-C18E4B4F6975}"/>
    <dgm:cxn modelId="{DF784CDA-2AAB-4300-89A4-8C4DB694CD47}" srcId="{92B729F1-2E9C-4C88-9E81-64F21D0B2FAA}" destId="{72B3802D-52BB-4327-84E8-FDE33C7CE0E6}" srcOrd="1" destOrd="0" parTransId="{8BD521D3-C140-4487-9D56-7667E86ACB53}" sibTransId="{25F314CF-5118-4884-8AE1-1E77F315E5B1}"/>
    <dgm:cxn modelId="{305F11E9-FE0F-4D7C-88A5-FEC1AFBFD57D}" srcId="{5EC12C27-4FC7-4869-AD27-4E7AB895BF7D}" destId="{92EC254B-855A-4B58-B0E4-23E2139A4C54}" srcOrd="0" destOrd="0" parTransId="{8356DEC4-68ED-476F-AC29-0B26CBBB799C}" sibTransId="{B96119C5-8F35-4E8C-B27A-8CE8D605B9CF}"/>
    <dgm:cxn modelId="{C66F1669-6624-4D5C-8449-D6226EB18D3A}" type="presParOf" srcId="{7A237E86-3DDC-4BB7-A997-F4CB1D96E4C1}" destId="{6DEEF64B-61E2-4D52-A19F-830BADEBFC05}" srcOrd="0" destOrd="0" presId="urn:microsoft.com/office/officeart/2005/8/layout/vList2"/>
    <dgm:cxn modelId="{B2553B29-6FD2-4365-8028-466E20D32E4B}" type="presParOf" srcId="{7A237E86-3DDC-4BB7-A997-F4CB1D96E4C1}" destId="{CDE89F1B-E34A-465D-B63F-ACB117F61DBC}" srcOrd="1" destOrd="0" presId="urn:microsoft.com/office/officeart/2005/8/layout/vList2"/>
    <dgm:cxn modelId="{4210E02D-0306-4441-9745-195698BF6A56}" type="presParOf" srcId="{7A237E86-3DDC-4BB7-A997-F4CB1D96E4C1}" destId="{82376B29-04A8-4AE6-8D10-BD183DA9FE46}" srcOrd="2" destOrd="0" presId="urn:microsoft.com/office/officeart/2005/8/layout/vList2"/>
    <dgm:cxn modelId="{5D70056D-D981-4394-AD1C-839E41343530}" type="presParOf" srcId="{7A237E86-3DDC-4BB7-A997-F4CB1D96E4C1}" destId="{CFB878DB-678B-461E-B510-7813FFFCB1B1}" srcOrd="3" destOrd="0" presId="urn:microsoft.com/office/officeart/2005/8/layout/vList2"/>
    <dgm:cxn modelId="{7C7BF936-CA9E-4F32-887E-B0D5828C3D39}" type="presParOf" srcId="{7A237E86-3DDC-4BB7-A997-F4CB1D96E4C1}" destId="{580B1E07-9555-49D0-8127-38587058DD97}" srcOrd="4" destOrd="0" presId="urn:microsoft.com/office/officeart/2005/8/layout/vList2"/>
    <dgm:cxn modelId="{8E9D402E-D583-40A3-9F58-C2C7A6537C6D}" type="presParOf" srcId="{7A237E86-3DDC-4BB7-A997-F4CB1D96E4C1}" destId="{659D050D-6263-437F-8233-F4D97D801340}"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AF01D1-6A5D-4F4F-8170-AF8283315AB2}" type="doc">
      <dgm:prSet loTypeId="urn:microsoft.com/office/officeart/2005/8/layout/process4" loCatId="process" qsTypeId="urn:microsoft.com/office/officeart/2005/8/quickstyle/simple2" qsCatId="simple" csTypeId="urn:microsoft.com/office/officeart/2005/8/colors/accent2_2" csCatId="accent2" phldr="1"/>
      <dgm:spPr/>
      <dgm:t>
        <a:bodyPr/>
        <a:lstStyle/>
        <a:p>
          <a:endParaRPr lang="en-US"/>
        </a:p>
      </dgm:t>
    </dgm:pt>
    <dgm:pt modelId="{9C05F25C-0816-486A-97A5-DC93CF127073}">
      <dgm:prSet/>
      <dgm:spPr/>
      <dgm:t>
        <a:bodyPr/>
        <a:lstStyle/>
        <a:p>
          <a:r>
            <a:rPr lang="en-US" dirty="0"/>
            <a:t>Current FY23 CMHF funding = $2,006,668</a:t>
          </a:r>
        </a:p>
      </dgm:t>
    </dgm:pt>
    <dgm:pt modelId="{C6D08CAA-57AC-4E02-AE72-16415FE77945}" type="parTrans" cxnId="{980D2DB4-BF57-41A4-87D1-078415C7D19D}">
      <dgm:prSet/>
      <dgm:spPr/>
      <dgm:t>
        <a:bodyPr/>
        <a:lstStyle/>
        <a:p>
          <a:endParaRPr lang="en-US"/>
        </a:p>
      </dgm:t>
    </dgm:pt>
    <dgm:pt modelId="{7CD272A9-BFBB-494C-B4FD-D9DA5B0283BB}" type="sibTrans" cxnId="{980D2DB4-BF57-41A4-87D1-078415C7D19D}">
      <dgm:prSet/>
      <dgm:spPr/>
      <dgm:t>
        <a:bodyPr/>
        <a:lstStyle/>
        <a:p>
          <a:endParaRPr lang="en-US"/>
        </a:p>
      </dgm:t>
    </dgm:pt>
    <dgm:pt modelId="{8AF9BED3-640E-408A-A2B4-CA7A8BFAC8E2}">
      <dgm:prSet custT="1"/>
      <dgm:spPr/>
      <dgm:t>
        <a:bodyPr/>
        <a:lstStyle/>
        <a:p>
          <a:r>
            <a:rPr lang="en-US" sz="1600" dirty="0"/>
            <a:t>12 funded projects/grants</a:t>
          </a:r>
        </a:p>
      </dgm:t>
    </dgm:pt>
    <dgm:pt modelId="{ADA8A544-254B-4B2B-8863-2B8A71B99C10}" type="parTrans" cxnId="{03AA76D6-CE3A-4ACD-AEFC-AD12A0C53A8F}">
      <dgm:prSet/>
      <dgm:spPr/>
      <dgm:t>
        <a:bodyPr/>
        <a:lstStyle/>
        <a:p>
          <a:endParaRPr lang="en-US"/>
        </a:p>
      </dgm:t>
    </dgm:pt>
    <dgm:pt modelId="{ABA05025-6DBB-4CFC-B1C4-6482E3947E5E}" type="sibTrans" cxnId="{03AA76D6-CE3A-4ACD-AEFC-AD12A0C53A8F}">
      <dgm:prSet/>
      <dgm:spPr/>
      <dgm:t>
        <a:bodyPr/>
        <a:lstStyle/>
        <a:p>
          <a:endParaRPr lang="en-US"/>
        </a:p>
      </dgm:t>
    </dgm:pt>
    <dgm:pt modelId="{E6C43C7C-ACF0-4A22-A49A-9A6C565C0508}">
      <dgm:prSet custT="1"/>
      <dgm:spPr/>
      <dgm:t>
        <a:bodyPr/>
        <a:lstStyle/>
        <a:p>
          <a:r>
            <a:rPr lang="en-US" sz="1600" dirty="0"/>
            <a:t>Average grant = $167,222</a:t>
          </a:r>
        </a:p>
      </dgm:t>
    </dgm:pt>
    <dgm:pt modelId="{6EC8BAD5-C218-45B8-9158-9D6DEA01E8D2}" type="parTrans" cxnId="{35EB825B-7927-4DD8-A075-36F3FAF04A02}">
      <dgm:prSet/>
      <dgm:spPr/>
      <dgm:t>
        <a:bodyPr/>
        <a:lstStyle/>
        <a:p>
          <a:endParaRPr lang="en-US"/>
        </a:p>
      </dgm:t>
    </dgm:pt>
    <dgm:pt modelId="{6D417CD9-AFCD-4189-B3EB-1A99D5B0D0DF}" type="sibTrans" cxnId="{35EB825B-7927-4DD8-A075-36F3FAF04A02}">
      <dgm:prSet/>
      <dgm:spPr/>
      <dgm:t>
        <a:bodyPr/>
        <a:lstStyle/>
        <a:p>
          <a:endParaRPr lang="en-US"/>
        </a:p>
      </dgm:t>
    </dgm:pt>
    <dgm:pt modelId="{BAA9A854-97E7-4905-994B-7149C056F3B6}">
      <dgm:prSet custT="1"/>
      <dgm:spPr/>
      <dgm:t>
        <a:bodyPr/>
        <a:lstStyle/>
        <a:p>
          <a:r>
            <a:rPr lang="en-US" sz="1600" dirty="0"/>
            <a:t>Range = $31,800 to $262,766</a:t>
          </a:r>
        </a:p>
      </dgm:t>
    </dgm:pt>
    <dgm:pt modelId="{CE29CE11-8C54-43FD-B03A-785F6A85255E}" type="parTrans" cxnId="{B2424B1F-78FF-475A-B544-C327FD3030C7}">
      <dgm:prSet/>
      <dgm:spPr/>
      <dgm:t>
        <a:bodyPr/>
        <a:lstStyle/>
        <a:p>
          <a:endParaRPr lang="en-US"/>
        </a:p>
      </dgm:t>
    </dgm:pt>
    <dgm:pt modelId="{3296E0D1-515B-4756-BAA6-52E4C41B54BF}" type="sibTrans" cxnId="{B2424B1F-78FF-475A-B544-C327FD3030C7}">
      <dgm:prSet/>
      <dgm:spPr/>
      <dgm:t>
        <a:bodyPr/>
        <a:lstStyle/>
        <a:p>
          <a:endParaRPr lang="en-US"/>
        </a:p>
      </dgm:t>
    </dgm:pt>
    <dgm:pt modelId="{F6C84ABA-2C52-49EA-BAF2-14FFDA0020BA}">
      <dgm:prSet custT="1"/>
      <dgm:spPr/>
      <dgm:t>
        <a:bodyPr/>
        <a:lstStyle/>
        <a:p>
          <a:r>
            <a:rPr lang="en-US" sz="1200" dirty="0"/>
            <a:t>Doesn’t include 4 Hybrid grants allocated at $1,168,180</a:t>
          </a:r>
        </a:p>
      </dgm:t>
    </dgm:pt>
    <dgm:pt modelId="{F61E02BB-4A94-4844-9464-B556EB1D920E}" type="parTrans" cxnId="{7715D266-0A13-40B4-9BF1-0529738E7AAB}">
      <dgm:prSet/>
      <dgm:spPr/>
      <dgm:t>
        <a:bodyPr/>
        <a:lstStyle/>
        <a:p>
          <a:endParaRPr lang="en-US"/>
        </a:p>
      </dgm:t>
    </dgm:pt>
    <dgm:pt modelId="{E0C8CBC3-B6AD-42A8-A24A-BEB89AB715E1}" type="sibTrans" cxnId="{7715D266-0A13-40B4-9BF1-0529738E7AAB}">
      <dgm:prSet/>
      <dgm:spPr/>
      <dgm:t>
        <a:bodyPr/>
        <a:lstStyle/>
        <a:p>
          <a:endParaRPr lang="en-US"/>
        </a:p>
      </dgm:t>
    </dgm:pt>
    <dgm:pt modelId="{596FE303-1280-4444-BA8A-420C69D5CDE0}">
      <dgm:prSet/>
      <dgm:spPr/>
      <dgm:t>
        <a:bodyPr/>
        <a:lstStyle/>
        <a:p>
          <a:r>
            <a:rPr lang="en-US" dirty="0"/>
            <a:t>FY24 - 26 CMHF Application Process</a:t>
          </a:r>
        </a:p>
      </dgm:t>
    </dgm:pt>
    <dgm:pt modelId="{B9C4B92A-ED83-45E9-B24B-694B00F0E5A3}" type="parTrans" cxnId="{E3CDC060-B0E1-49A4-98E8-EA67EB6282B2}">
      <dgm:prSet/>
      <dgm:spPr/>
      <dgm:t>
        <a:bodyPr/>
        <a:lstStyle/>
        <a:p>
          <a:endParaRPr lang="en-US"/>
        </a:p>
      </dgm:t>
    </dgm:pt>
    <dgm:pt modelId="{15DF0609-672E-47A7-BF09-C5B5D764605C}" type="sibTrans" cxnId="{E3CDC060-B0E1-49A4-98E8-EA67EB6282B2}">
      <dgm:prSet/>
      <dgm:spPr/>
      <dgm:t>
        <a:bodyPr/>
        <a:lstStyle/>
        <a:p>
          <a:endParaRPr lang="en-US"/>
        </a:p>
      </dgm:t>
    </dgm:pt>
    <dgm:pt modelId="{C3518D59-0D8C-4B60-BBDD-472160F57B41}">
      <dgm:prSet custT="1"/>
      <dgm:spPr/>
      <dgm:t>
        <a:bodyPr/>
        <a:lstStyle/>
        <a:p>
          <a:r>
            <a:rPr lang="en-US" sz="1600" dirty="0"/>
            <a:t>43 Letters of Intent Received</a:t>
          </a:r>
        </a:p>
      </dgm:t>
    </dgm:pt>
    <dgm:pt modelId="{581AADF7-98FE-4EFD-941B-0EADEEF6BA20}" type="parTrans" cxnId="{CC3CA4F2-F70E-40C0-A9DD-64A16E8A1C5C}">
      <dgm:prSet/>
      <dgm:spPr/>
      <dgm:t>
        <a:bodyPr/>
        <a:lstStyle/>
        <a:p>
          <a:endParaRPr lang="en-US"/>
        </a:p>
      </dgm:t>
    </dgm:pt>
    <dgm:pt modelId="{6897DD2B-4523-44FB-B6A2-54ABB6BC5BC3}" type="sibTrans" cxnId="{CC3CA4F2-F70E-40C0-A9DD-64A16E8A1C5C}">
      <dgm:prSet/>
      <dgm:spPr/>
      <dgm:t>
        <a:bodyPr/>
        <a:lstStyle/>
        <a:p>
          <a:endParaRPr lang="en-US"/>
        </a:p>
      </dgm:t>
    </dgm:pt>
    <dgm:pt modelId="{98A60167-09EA-4489-8B87-F0E48FC8C2B6}">
      <dgm:prSet custT="1"/>
      <dgm:spPr/>
      <dgm:t>
        <a:bodyPr/>
        <a:lstStyle/>
        <a:p>
          <a:r>
            <a:rPr lang="en-US" sz="1600" dirty="0"/>
            <a:t>13 LOIs for currently funded projects</a:t>
          </a:r>
        </a:p>
      </dgm:t>
    </dgm:pt>
    <dgm:pt modelId="{02D3B8FC-9F6D-4592-B6C4-ADAA676115F3}" type="parTrans" cxnId="{EC4F1339-BCB4-4B71-A39A-004BC2B30F94}">
      <dgm:prSet/>
      <dgm:spPr/>
      <dgm:t>
        <a:bodyPr/>
        <a:lstStyle/>
        <a:p>
          <a:endParaRPr lang="en-US"/>
        </a:p>
      </dgm:t>
    </dgm:pt>
    <dgm:pt modelId="{E31F71A4-477C-41D8-BBD9-CAE5DCCA3E70}" type="sibTrans" cxnId="{EC4F1339-BCB4-4B71-A39A-004BC2B30F94}">
      <dgm:prSet/>
      <dgm:spPr/>
      <dgm:t>
        <a:bodyPr/>
        <a:lstStyle/>
        <a:p>
          <a:endParaRPr lang="en-US"/>
        </a:p>
      </dgm:t>
    </dgm:pt>
    <dgm:pt modelId="{F45AD162-C565-4679-8675-8982BAC7D6FE}">
      <dgm:prSet custT="1"/>
      <dgm:spPr/>
      <dgm:t>
        <a:bodyPr/>
        <a:lstStyle/>
        <a:p>
          <a:r>
            <a:rPr lang="en-US" sz="1600" dirty="0"/>
            <a:t>28 eligible LOIs from new organizations</a:t>
          </a:r>
        </a:p>
      </dgm:t>
    </dgm:pt>
    <dgm:pt modelId="{B43DFF42-F6F8-4512-8202-D790CCB037BB}" type="parTrans" cxnId="{7C728B3A-C190-41F9-AF62-C16E69F7193A}">
      <dgm:prSet/>
      <dgm:spPr/>
      <dgm:t>
        <a:bodyPr/>
        <a:lstStyle/>
        <a:p>
          <a:endParaRPr lang="en-US"/>
        </a:p>
      </dgm:t>
    </dgm:pt>
    <dgm:pt modelId="{DBC88C83-632C-4B92-AB40-FD1F2CE3EAEE}" type="sibTrans" cxnId="{7C728B3A-C190-41F9-AF62-C16E69F7193A}">
      <dgm:prSet/>
      <dgm:spPr/>
      <dgm:t>
        <a:bodyPr/>
        <a:lstStyle/>
        <a:p>
          <a:endParaRPr lang="en-US"/>
        </a:p>
      </dgm:t>
    </dgm:pt>
    <dgm:pt modelId="{5F09C5DA-679B-4CEF-88CC-F09C36696C9C}">
      <dgm:prSet/>
      <dgm:spPr/>
      <dgm:t>
        <a:bodyPr/>
        <a:lstStyle/>
        <a:p>
          <a:r>
            <a:rPr lang="en-US" b="1"/>
            <a:t>Projected FY24 funding available through competitive application process = Approximately $2 million </a:t>
          </a:r>
          <a:endParaRPr lang="en-US"/>
        </a:p>
      </dgm:t>
    </dgm:pt>
    <dgm:pt modelId="{0F85D24D-8324-4FBE-ACE1-14747D97696F}" type="parTrans" cxnId="{16526937-7843-40A6-8FA4-EA07433C6BB9}">
      <dgm:prSet/>
      <dgm:spPr/>
      <dgm:t>
        <a:bodyPr/>
        <a:lstStyle/>
        <a:p>
          <a:endParaRPr lang="en-US"/>
        </a:p>
      </dgm:t>
    </dgm:pt>
    <dgm:pt modelId="{120A3ACE-9340-4561-961C-49A64A823370}" type="sibTrans" cxnId="{16526937-7843-40A6-8FA4-EA07433C6BB9}">
      <dgm:prSet/>
      <dgm:spPr/>
      <dgm:t>
        <a:bodyPr/>
        <a:lstStyle/>
        <a:p>
          <a:endParaRPr lang="en-US"/>
        </a:p>
      </dgm:t>
    </dgm:pt>
    <dgm:pt modelId="{264A6666-93B4-4A3C-A33B-1133991A1A8B}" type="pres">
      <dgm:prSet presAssocID="{A1AF01D1-6A5D-4F4F-8170-AF8283315AB2}" presName="Name0" presStyleCnt="0">
        <dgm:presLayoutVars>
          <dgm:dir/>
          <dgm:animLvl val="lvl"/>
          <dgm:resizeHandles val="exact"/>
        </dgm:presLayoutVars>
      </dgm:prSet>
      <dgm:spPr/>
    </dgm:pt>
    <dgm:pt modelId="{C954D14E-8D72-4463-911B-D6BA1D387008}" type="pres">
      <dgm:prSet presAssocID="{5F09C5DA-679B-4CEF-88CC-F09C36696C9C}" presName="boxAndChildren" presStyleCnt="0"/>
      <dgm:spPr/>
    </dgm:pt>
    <dgm:pt modelId="{0EBCE755-F3D9-4FA9-BB9E-191F0C2675AB}" type="pres">
      <dgm:prSet presAssocID="{5F09C5DA-679B-4CEF-88CC-F09C36696C9C}" presName="parentTextBox" presStyleLbl="node1" presStyleIdx="0" presStyleCnt="3"/>
      <dgm:spPr/>
    </dgm:pt>
    <dgm:pt modelId="{AD87D59D-838E-4BBA-BD2F-885E049D758A}" type="pres">
      <dgm:prSet presAssocID="{15DF0609-672E-47A7-BF09-C5B5D764605C}" presName="sp" presStyleCnt="0"/>
      <dgm:spPr/>
    </dgm:pt>
    <dgm:pt modelId="{033E9AC9-B823-44EF-A9C1-316029180159}" type="pres">
      <dgm:prSet presAssocID="{596FE303-1280-4444-BA8A-420C69D5CDE0}" presName="arrowAndChildren" presStyleCnt="0"/>
      <dgm:spPr/>
    </dgm:pt>
    <dgm:pt modelId="{7F39B30E-884B-4296-8AF3-68B73D2CB072}" type="pres">
      <dgm:prSet presAssocID="{596FE303-1280-4444-BA8A-420C69D5CDE0}" presName="parentTextArrow" presStyleLbl="node1" presStyleIdx="0" presStyleCnt="3"/>
      <dgm:spPr/>
    </dgm:pt>
    <dgm:pt modelId="{25027945-F9C8-44D2-9046-0294F3C1F5B0}" type="pres">
      <dgm:prSet presAssocID="{596FE303-1280-4444-BA8A-420C69D5CDE0}" presName="arrow" presStyleLbl="node1" presStyleIdx="1" presStyleCnt="3"/>
      <dgm:spPr/>
    </dgm:pt>
    <dgm:pt modelId="{325F250D-290F-4F8F-A506-DC8E95D283FF}" type="pres">
      <dgm:prSet presAssocID="{596FE303-1280-4444-BA8A-420C69D5CDE0}" presName="descendantArrow" presStyleCnt="0"/>
      <dgm:spPr/>
    </dgm:pt>
    <dgm:pt modelId="{C6FA61B5-1240-4098-85D9-5D37325C2657}" type="pres">
      <dgm:prSet presAssocID="{C3518D59-0D8C-4B60-BBDD-472160F57B41}" presName="childTextArrow" presStyleLbl="fgAccFollowNode1" presStyleIdx="0" presStyleCnt="7">
        <dgm:presLayoutVars>
          <dgm:bulletEnabled val="1"/>
        </dgm:presLayoutVars>
      </dgm:prSet>
      <dgm:spPr/>
    </dgm:pt>
    <dgm:pt modelId="{A8E65ED1-9214-4E55-BD3F-587015E35E4F}" type="pres">
      <dgm:prSet presAssocID="{98A60167-09EA-4489-8B87-F0E48FC8C2B6}" presName="childTextArrow" presStyleLbl="fgAccFollowNode1" presStyleIdx="1" presStyleCnt="7">
        <dgm:presLayoutVars>
          <dgm:bulletEnabled val="1"/>
        </dgm:presLayoutVars>
      </dgm:prSet>
      <dgm:spPr/>
    </dgm:pt>
    <dgm:pt modelId="{A02BB417-57BE-4A46-83F9-BEAE4E34B2A9}" type="pres">
      <dgm:prSet presAssocID="{F45AD162-C565-4679-8675-8982BAC7D6FE}" presName="childTextArrow" presStyleLbl="fgAccFollowNode1" presStyleIdx="2" presStyleCnt="7">
        <dgm:presLayoutVars>
          <dgm:bulletEnabled val="1"/>
        </dgm:presLayoutVars>
      </dgm:prSet>
      <dgm:spPr/>
    </dgm:pt>
    <dgm:pt modelId="{502BC375-0B53-4590-BC49-2EFFFCFA92BF}" type="pres">
      <dgm:prSet presAssocID="{7CD272A9-BFBB-494C-B4FD-D9DA5B0283BB}" presName="sp" presStyleCnt="0"/>
      <dgm:spPr/>
    </dgm:pt>
    <dgm:pt modelId="{5F577759-112D-4B6C-AF01-14E11064E17F}" type="pres">
      <dgm:prSet presAssocID="{9C05F25C-0816-486A-97A5-DC93CF127073}" presName="arrowAndChildren" presStyleCnt="0"/>
      <dgm:spPr/>
    </dgm:pt>
    <dgm:pt modelId="{44A27877-231D-4D78-9C98-C17E08EEDC4C}" type="pres">
      <dgm:prSet presAssocID="{9C05F25C-0816-486A-97A5-DC93CF127073}" presName="parentTextArrow" presStyleLbl="node1" presStyleIdx="1" presStyleCnt="3"/>
      <dgm:spPr/>
    </dgm:pt>
    <dgm:pt modelId="{A1C87380-7FA3-4A8E-BD5F-6E8F49CF1DAC}" type="pres">
      <dgm:prSet presAssocID="{9C05F25C-0816-486A-97A5-DC93CF127073}" presName="arrow" presStyleLbl="node1" presStyleIdx="2" presStyleCnt="3"/>
      <dgm:spPr/>
    </dgm:pt>
    <dgm:pt modelId="{2066A8D5-E499-48F2-B58F-49B3CA828C8E}" type="pres">
      <dgm:prSet presAssocID="{9C05F25C-0816-486A-97A5-DC93CF127073}" presName="descendantArrow" presStyleCnt="0"/>
      <dgm:spPr/>
    </dgm:pt>
    <dgm:pt modelId="{8BF943A7-FFD5-4D96-AE6B-A1BD7000C3F0}" type="pres">
      <dgm:prSet presAssocID="{8AF9BED3-640E-408A-A2B4-CA7A8BFAC8E2}" presName="childTextArrow" presStyleLbl="fgAccFollowNode1" presStyleIdx="3" presStyleCnt="7">
        <dgm:presLayoutVars>
          <dgm:bulletEnabled val="1"/>
        </dgm:presLayoutVars>
      </dgm:prSet>
      <dgm:spPr/>
    </dgm:pt>
    <dgm:pt modelId="{993DD15D-E1A9-4693-8981-DC80EA046293}" type="pres">
      <dgm:prSet presAssocID="{E6C43C7C-ACF0-4A22-A49A-9A6C565C0508}" presName="childTextArrow" presStyleLbl="fgAccFollowNode1" presStyleIdx="4" presStyleCnt="7">
        <dgm:presLayoutVars>
          <dgm:bulletEnabled val="1"/>
        </dgm:presLayoutVars>
      </dgm:prSet>
      <dgm:spPr/>
    </dgm:pt>
    <dgm:pt modelId="{B2E0B34C-D4D2-44C1-AA0F-752813891C1D}" type="pres">
      <dgm:prSet presAssocID="{BAA9A854-97E7-4905-994B-7149C056F3B6}" presName="childTextArrow" presStyleLbl="fgAccFollowNode1" presStyleIdx="5" presStyleCnt="7">
        <dgm:presLayoutVars>
          <dgm:bulletEnabled val="1"/>
        </dgm:presLayoutVars>
      </dgm:prSet>
      <dgm:spPr/>
    </dgm:pt>
    <dgm:pt modelId="{C30339D1-57B2-4352-A9FA-7F20667B1228}" type="pres">
      <dgm:prSet presAssocID="{F6C84ABA-2C52-49EA-BAF2-14FFDA0020BA}" presName="childTextArrow" presStyleLbl="fgAccFollowNode1" presStyleIdx="6" presStyleCnt="7">
        <dgm:presLayoutVars>
          <dgm:bulletEnabled val="1"/>
        </dgm:presLayoutVars>
      </dgm:prSet>
      <dgm:spPr/>
    </dgm:pt>
  </dgm:ptLst>
  <dgm:cxnLst>
    <dgm:cxn modelId="{EA4A2005-6D93-4AD3-929A-97FC82E891F9}" type="presOf" srcId="{F45AD162-C565-4679-8675-8982BAC7D6FE}" destId="{A02BB417-57BE-4A46-83F9-BEAE4E34B2A9}" srcOrd="0" destOrd="0" presId="urn:microsoft.com/office/officeart/2005/8/layout/process4"/>
    <dgm:cxn modelId="{6BC12819-D105-4BCE-B783-409A87B3A584}" type="presOf" srcId="{E6C43C7C-ACF0-4A22-A49A-9A6C565C0508}" destId="{993DD15D-E1A9-4693-8981-DC80EA046293}" srcOrd="0" destOrd="0" presId="urn:microsoft.com/office/officeart/2005/8/layout/process4"/>
    <dgm:cxn modelId="{B2424B1F-78FF-475A-B544-C327FD3030C7}" srcId="{9C05F25C-0816-486A-97A5-DC93CF127073}" destId="{BAA9A854-97E7-4905-994B-7149C056F3B6}" srcOrd="2" destOrd="0" parTransId="{CE29CE11-8C54-43FD-B03A-785F6A85255E}" sibTransId="{3296E0D1-515B-4756-BAA6-52E4C41B54BF}"/>
    <dgm:cxn modelId="{DC1ECC22-8BB6-4B0D-84B1-166FFDBED2D4}" type="presOf" srcId="{9C05F25C-0816-486A-97A5-DC93CF127073}" destId="{A1C87380-7FA3-4A8E-BD5F-6E8F49CF1DAC}" srcOrd="1" destOrd="0" presId="urn:microsoft.com/office/officeart/2005/8/layout/process4"/>
    <dgm:cxn modelId="{6612962C-4E6C-4E62-94F8-DDC9F7C1C470}" type="presOf" srcId="{5F09C5DA-679B-4CEF-88CC-F09C36696C9C}" destId="{0EBCE755-F3D9-4FA9-BB9E-191F0C2675AB}" srcOrd="0" destOrd="0" presId="urn:microsoft.com/office/officeart/2005/8/layout/process4"/>
    <dgm:cxn modelId="{16526937-7843-40A6-8FA4-EA07433C6BB9}" srcId="{A1AF01D1-6A5D-4F4F-8170-AF8283315AB2}" destId="{5F09C5DA-679B-4CEF-88CC-F09C36696C9C}" srcOrd="2" destOrd="0" parTransId="{0F85D24D-8324-4FBE-ACE1-14747D97696F}" sibTransId="{120A3ACE-9340-4561-961C-49A64A823370}"/>
    <dgm:cxn modelId="{EC4F1339-BCB4-4B71-A39A-004BC2B30F94}" srcId="{596FE303-1280-4444-BA8A-420C69D5CDE0}" destId="{98A60167-09EA-4489-8B87-F0E48FC8C2B6}" srcOrd="1" destOrd="0" parTransId="{02D3B8FC-9F6D-4592-B6C4-ADAA676115F3}" sibTransId="{E31F71A4-477C-41D8-BBD9-CAE5DCCA3E70}"/>
    <dgm:cxn modelId="{7C728B3A-C190-41F9-AF62-C16E69F7193A}" srcId="{596FE303-1280-4444-BA8A-420C69D5CDE0}" destId="{F45AD162-C565-4679-8675-8982BAC7D6FE}" srcOrd="2" destOrd="0" parTransId="{B43DFF42-F6F8-4512-8202-D790CCB037BB}" sibTransId="{DBC88C83-632C-4B92-AB40-FD1F2CE3EAEE}"/>
    <dgm:cxn modelId="{35EB825B-7927-4DD8-A075-36F3FAF04A02}" srcId="{9C05F25C-0816-486A-97A5-DC93CF127073}" destId="{E6C43C7C-ACF0-4A22-A49A-9A6C565C0508}" srcOrd="1" destOrd="0" parTransId="{6EC8BAD5-C218-45B8-9158-9D6DEA01E8D2}" sibTransId="{6D417CD9-AFCD-4189-B3EB-1A99D5B0D0DF}"/>
    <dgm:cxn modelId="{E3CDC060-B0E1-49A4-98E8-EA67EB6282B2}" srcId="{A1AF01D1-6A5D-4F4F-8170-AF8283315AB2}" destId="{596FE303-1280-4444-BA8A-420C69D5CDE0}" srcOrd="1" destOrd="0" parTransId="{B9C4B92A-ED83-45E9-B24B-694B00F0E5A3}" sibTransId="{15DF0609-672E-47A7-BF09-C5B5D764605C}"/>
    <dgm:cxn modelId="{7715D266-0A13-40B4-9BF1-0529738E7AAB}" srcId="{9C05F25C-0816-486A-97A5-DC93CF127073}" destId="{F6C84ABA-2C52-49EA-BAF2-14FFDA0020BA}" srcOrd="3" destOrd="0" parTransId="{F61E02BB-4A94-4844-9464-B556EB1D920E}" sibTransId="{E0C8CBC3-B6AD-42A8-A24A-BEB89AB715E1}"/>
    <dgm:cxn modelId="{CD0C987A-57BF-4BFA-A004-7E1992C16F75}" type="presOf" srcId="{8AF9BED3-640E-408A-A2B4-CA7A8BFAC8E2}" destId="{8BF943A7-FFD5-4D96-AE6B-A1BD7000C3F0}" srcOrd="0" destOrd="0" presId="urn:microsoft.com/office/officeart/2005/8/layout/process4"/>
    <dgm:cxn modelId="{840A3C83-2CF1-416C-96EC-F903102DC1BB}" type="presOf" srcId="{596FE303-1280-4444-BA8A-420C69D5CDE0}" destId="{25027945-F9C8-44D2-9046-0294F3C1F5B0}" srcOrd="1" destOrd="0" presId="urn:microsoft.com/office/officeart/2005/8/layout/process4"/>
    <dgm:cxn modelId="{53F33CA5-8BAD-4186-87C3-1C2A49BB1F2B}" type="presOf" srcId="{A1AF01D1-6A5D-4F4F-8170-AF8283315AB2}" destId="{264A6666-93B4-4A3C-A33B-1133991A1A8B}" srcOrd="0" destOrd="0" presId="urn:microsoft.com/office/officeart/2005/8/layout/process4"/>
    <dgm:cxn modelId="{5192C4B3-F121-4A99-97B2-B2BFC166F01D}" type="presOf" srcId="{596FE303-1280-4444-BA8A-420C69D5CDE0}" destId="{7F39B30E-884B-4296-8AF3-68B73D2CB072}" srcOrd="0" destOrd="0" presId="urn:microsoft.com/office/officeart/2005/8/layout/process4"/>
    <dgm:cxn modelId="{980D2DB4-BF57-41A4-87D1-078415C7D19D}" srcId="{A1AF01D1-6A5D-4F4F-8170-AF8283315AB2}" destId="{9C05F25C-0816-486A-97A5-DC93CF127073}" srcOrd="0" destOrd="0" parTransId="{C6D08CAA-57AC-4E02-AE72-16415FE77945}" sibTransId="{7CD272A9-BFBB-494C-B4FD-D9DA5B0283BB}"/>
    <dgm:cxn modelId="{95B328CC-F8B9-4064-A261-75F0A16EC875}" type="presOf" srcId="{BAA9A854-97E7-4905-994B-7149C056F3B6}" destId="{B2E0B34C-D4D2-44C1-AA0F-752813891C1D}" srcOrd="0" destOrd="0" presId="urn:microsoft.com/office/officeart/2005/8/layout/process4"/>
    <dgm:cxn modelId="{03AA76D6-CE3A-4ACD-AEFC-AD12A0C53A8F}" srcId="{9C05F25C-0816-486A-97A5-DC93CF127073}" destId="{8AF9BED3-640E-408A-A2B4-CA7A8BFAC8E2}" srcOrd="0" destOrd="0" parTransId="{ADA8A544-254B-4B2B-8863-2B8A71B99C10}" sibTransId="{ABA05025-6DBB-4CFC-B1C4-6482E3947E5E}"/>
    <dgm:cxn modelId="{AB32D1D6-50BC-4812-863A-97BA64B097F7}" type="presOf" srcId="{9C05F25C-0816-486A-97A5-DC93CF127073}" destId="{44A27877-231D-4D78-9C98-C17E08EEDC4C}" srcOrd="0" destOrd="0" presId="urn:microsoft.com/office/officeart/2005/8/layout/process4"/>
    <dgm:cxn modelId="{0ADE0FDE-154A-4A80-AC6F-C851C255FDC0}" type="presOf" srcId="{F6C84ABA-2C52-49EA-BAF2-14FFDA0020BA}" destId="{C30339D1-57B2-4352-A9FA-7F20667B1228}" srcOrd="0" destOrd="0" presId="urn:microsoft.com/office/officeart/2005/8/layout/process4"/>
    <dgm:cxn modelId="{CC3CA4F2-F70E-40C0-A9DD-64A16E8A1C5C}" srcId="{596FE303-1280-4444-BA8A-420C69D5CDE0}" destId="{C3518D59-0D8C-4B60-BBDD-472160F57B41}" srcOrd="0" destOrd="0" parTransId="{581AADF7-98FE-4EFD-941B-0EADEEF6BA20}" sibTransId="{6897DD2B-4523-44FB-B6A2-54ABB6BC5BC3}"/>
    <dgm:cxn modelId="{E88FEAF6-4A50-4812-8134-AB4F3BAF257E}" type="presOf" srcId="{98A60167-09EA-4489-8B87-F0E48FC8C2B6}" destId="{A8E65ED1-9214-4E55-BD3F-587015E35E4F}" srcOrd="0" destOrd="0" presId="urn:microsoft.com/office/officeart/2005/8/layout/process4"/>
    <dgm:cxn modelId="{6EF2CFFF-A70C-4DE9-BF7A-C0E90E480F10}" type="presOf" srcId="{C3518D59-0D8C-4B60-BBDD-472160F57B41}" destId="{C6FA61B5-1240-4098-85D9-5D37325C2657}" srcOrd="0" destOrd="0" presId="urn:microsoft.com/office/officeart/2005/8/layout/process4"/>
    <dgm:cxn modelId="{4FECBB71-293F-4585-B7B1-3FAE8222EBDB}" type="presParOf" srcId="{264A6666-93B4-4A3C-A33B-1133991A1A8B}" destId="{C954D14E-8D72-4463-911B-D6BA1D387008}" srcOrd="0" destOrd="0" presId="urn:microsoft.com/office/officeart/2005/8/layout/process4"/>
    <dgm:cxn modelId="{DEDB8C4E-06F3-44A7-A991-5B3329B30C54}" type="presParOf" srcId="{C954D14E-8D72-4463-911B-D6BA1D387008}" destId="{0EBCE755-F3D9-4FA9-BB9E-191F0C2675AB}" srcOrd="0" destOrd="0" presId="urn:microsoft.com/office/officeart/2005/8/layout/process4"/>
    <dgm:cxn modelId="{55816C3D-B3B3-4CBD-A145-D5C1CC86393E}" type="presParOf" srcId="{264A6666-93B4-4A3C-A33B-1133991A1A8B}" destId="{AD87D59D-838E-4BBA-BD2F-885E049D758A}" srcOrd="1" destOrd="0" presId="urn:microsoft.com/office/officeart/2005/8/layout/process4"/>
    <dgm:cxn modelId="{E6B9D949-DAB0-4122-8EF7-87DD88222CA3}" type="presParOf" srcId="{264A6666-93B4-4A3C-A33B-1133991A1A8B}" destId="{033E9AC9-B823-44EF-A9C1-316029180159}" srcOrd="2" destOrd="0" presId="urn:microsoft.com/office/officeart/2005/8/layout/process4"/>
    <dgm:cxn modelId="{D1F8EFC9-C525-4933-9F0B-9BEB42319DA6}" type="presParOf" srcId="{033E9AC9-B823-44EF-A9C1-316029180159}" destId="{7F39B30E-884B-4296-8AF3-68B73D2CB072}" srcOrd="0" destOrd="0" presId="urn:microsoft.com/office/officeart/2005/8/layout/process4"/>
    <dgm:cxn modelId="{04914FCE-72AD-4C54-A876-896BC1971244}" type="presParOf" srcId="{033E9AC9-B823-44EF-A9C1-316029180159}" destId="{25027945-F9C8-44D2-9046-0294F3C1F5B0}" srcOrd="1" destOrd="0" presId="urn:microsoft.com/office/officeart/2005/8/layout/process4"/>
    <dgm:cxn modelId="{9B6CCE26-036C-4F33-B017-EEC227D8BD7E}" type="presParOf" srcId="{033E9AC9-B823-44EF-A9C1-316029180159}" destId="{325F250D-290F-4F8F-A506-DC8E95D283FF}" srcOrd="2" destOrd="0" presId="urn:microsoft.com/office/officeart/2005/8/layout/process4"/>
    <dgm:cxn modelId="{A464B062-A190-4277-B903-5A35ECD5AFDA}" type="presParOf" srcId="{325F250D-290F-4F8F-A506-DC8E95D283FF}" destId="{C6FA61B5-1240-4098-85D9-5D37325C2657}" srcOrd="0" destOrd="0" presId="urn:microsoft.com/office/officeart/2005/8/layout/process4"/>
    <dgm:cxn modelId="{FAA79F74-3AF5-4F61-B9A5-CD6B9649F3D4}" type="presParOf" srcId="{325F250D-290F-4F8F-A506-DC8E95D283FF}" destId="{A8E65ED1-9214-4E55-BD3F-587015E35E4F}" srcOrd="1" destOrd="0" presId="urn:microsoft.com/office/officeart/2005/8/layout/process4"/>
    <dgm:cxn modelId="{893CC883-487D-48EE-82E5-0602589E8D37}" type="presParOf" srcId="{325F250D-290F-4F8F-A506-DC8E95D283FF}" destId="{A02BB417-57BE-4A46-83F9-BEAE4E34B2A9}" srcOrd="2" destOrd="0" presId="urn:microsoft.com/office/officeart/2005/8/layout/process4"/>
    <dgm:cxn modelId="{B916677D-817A-4E8E-9B46-6540362237ED}" type="presParOf" srcId="{264A6666-93B4-4A3C-A33B-1133991A1A8B}" destId="{502BC375-0B53-4590-BC49-2EFFFCFA92BF}" srcOrd="3" destOrd="0" presId="urn:microsoft.com/office/officeart/2005/8/layout/process4"/>
    <dgm:cxn modelId="{1688DAE6-2C34-4DB9-98D4-8E181D2ECBC5}" type="presParOf" srcId="{264A6666-93B4-4A3C-A33B-1133991A1A8B}" destId="{5F577759-112D-4B6C-AF01-14E11064E17F}" srcOrd="4" destOrd="0" presId="urn:microsoft.com/office/officeart/2005/8/layout/process4"/>
    <dgm:cxn modelId="{492BC16C-00AD-408A-B221-6E9D674EB52F}" type="presParOf" srcId="{5F577759-112D-4B6C-AF01-14E11064E17F}" destId="{44A27877-231D-4D78-9C98-C17E08EEDC4C}" srcOrd="0" destOrd="0" presId="urn:microsoft.com/office/officeart/2005/8/layout/process4"/>
    <dgm:cxn modelId="{5C1A7008-DFAC-43A2-AF60-E01936FB7729}" type="presParOf" srcId="{5F577759-112D-4B6C-AF01-14E11064E17F}" destId="{A1C87380-7FA3-4A8E-BD5F-6E8F49CF1DAC}" srcOrd="1" destOrd="0" presId="urn:microsoft.com/office/officeart/2005/8/layout/process4"/>
    <dgm:cxn modelId="{FA6CB8FA-387A-4ADD-B341-06E69EEB6B57}" type="presParOf" srcId="{5F577759-112D-4B6C-AF01-14E11064E17F}" destId="{2066A8D5-E499-48F2-B58F-49B3CA828C8E}" srcOrd="2" destOrd="0" presId="urn:microsoft.com/office/officeart/2005/8/layout/process4"/>
    <dgm:cxn modelId="{E1B1BA0E-2886-45DA-B12A-3CCEB8EFF23E}" type="presParOf" srcId="{2066A8D5-E499-48F2-B58F-49B3CA828C8E}" destId="{8BF943A7-FFD5-4D96-AE6B-A1BD7000C3F0}" srcOrd="0" destOrd="0" presId="urn:microsoft.com/office/officeart/2005/8/layout/process4"/>
    <dgm:cxn modelId="{33EEDAD7-1F9B-47F5-B4E1-08F298D8F4FF}" type="presParOf" srcId="{2066A8D5-E499-48F2-B58F-49B3CA828C8E}" destId="{993DD15D-E1A9-4693-8981-DC80EA046293}" srcOrd="1" destOrd="0" presId="urn:microsoft.com/office/officeart/2005/8/layout/process4"/>
    <dgm:cxn modelId="{C53D2663-6797-45AD-917A-61629B2C69F7}" type="presParOf" srcId="{2066A8D5-E499-48F2-B58F-49B3CA828C8E}" destId="{B2E0B34C-D4D2-44C1-AA0F-752813891C1D}" srcOrd="2" destOrd="0" presId="urn:microsoft.com/office/officeart/2005/8/layout/process4"/>
    <dgm:cxn modelId="{5A541BC3-37D3-4D3F-ABD3-D5140BAFFB5E}" type="presParOf" srcId="{2066A8D5-E499-48F2-B58F-49B3CA828C8E}" destId="{C30339D1-57B2-4352-A9FA-7F20667B1228}"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4726D-CA48-4210-B63C-57283BF894AB}">
      <dsp:nvSpPr>
        <dsp:cNvPr id="0" name=""/>
        <dsp:cNvSpPr/>
      </dsp:nvSpPr>
      <dsp:spPr>
        <a:xfrm>
          <a:off x="2411" y="445243"/>
          <a:ext cx="1912739" cy="1147643"/>
        </a:xfrm>
        <a:prstGeom prst="rect">
          <a:avLst/>
        </a:prstGeom>
        <a:solidFill>
          <a:schemeClr val="accent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Overview and History</a:t>
          </a:r>
        </a:p>
      </dsp:txBody>
      <dsp:txXfrm>
        <a:off x="2411" y="445243"/>
        <a:ext cx="1912739" cy="1147643"/>
      </dsp:txXfrm>
    </dsp:sp>
    <dsp:sp modelId="{38AC486D-C936-4C8F-B3C5-DBEDDA58BBB8}">
      <dsp:nvSpPr>
        <dsp:cNvPr id="0" name=""/>
        <dsp:cNvSpPr/>
      </dsp:nvSpPr>
      <dsp:spPr>
        <a:xfrm>
          <a:off x="2106423" y="445243"/>
          <a:ext cx="1912739" cy="1147643"/>
        </a:xfrm>
        <a:prstGeom prst="rect">
          <a:avLst/>
        </a:prstGeom>
        <a:solidFill>
          <a:schemeClr val="accent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Legal Issues:</a:t>
          </a:r>
        </a:p>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Statutes</a:t>
          </a:r>
        </a:p>
      </dsp:txBody>
      <dsp:txXfrm>
        <a:off x="2106423" y="445243"/>
        <a:ext cx="1912739" cy="1147643"/>
      </dsp:txXfrm>
    </dsp:sp>
    <dsp:sp modelId="{CBCFFEF3-ABFB-46AA-B1DB-42F8B57A8CC3}">
      <dsp:nvSpPr>
        <dsp:cNvPr id="0" name=""/>
        <dsp:cNvSpPr/>
      </dsp:nvSpPr>
      <dsp:spPr>
        <a:xfrm>
          <a:off x="4210436" y="445243"/>
          <a:ext cx="1912739" cy="1147643"/>
        </a:xfrm>
        <a:prstGeom prst="rect">
          <a:avLst/>
        </a:prstGeom>
        <a:solidFill>
          <a:schemeClr val="accent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Legal Issues:</a:t>
          </a:r>
        </a:p>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Sunshine Law</a:t>
          </a:r>
        </a:p>
      </dsp:txBody>
      <dsp:txXfrm>
        <a:off x="4210436" y="445243"/>
        <a:ext cx="1912739" cy="1147643"/>
      </dsp:txXfrm>
    </dsp:sp>
    <dsp:sp modelId="{1AB628A2-C857-4DD7-81A8-2F190AB13722}">
      <dsp:nvSpPr>
        <dsp:cNvPr id="0" name=""/>
        <dsp:cNvSpPr/>
      </dsp:nvSpPr>
      <dsp:spPr>
        <a:xfrm>
          <a:off x="6314449" y="445243"/>
          <a:ext cx="1912739" cy="1147643"/>
        </a:xfrm>
        <a:prstGeom prst="rect">
          <a:avLst/>
        </a:prstGeom>
        <a:solidFill>
          <a:schemeClr val="accent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Legal Issues:</a:t>
          </a:r>
        </a:p>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 Board Policies</a:t>
          </a:r>
        </a:p>
      </dsp:txBody>
      <dsp:txXfrm>
        <a:off x="6314449" y="445243"/>
        <a:ext cx="1912739" cy="1147643"/>
      </dsp:txXfrm>
    </dsp:sp>
    <dsp:sp modelId="{4F5D8F55-FAE7-49B2-A5B1-ACE59B60962D}">
      <dsp:nvSpPr>
        <dsp:cNvPr id="0" name=""/>
        <dsp:cNvSpPr/>
      </dsp:nvSpPr>
      <dsp:spPr>
        <a:xfrm>
          <a:off x="2411" y="1784160"/>
          <a:ext cx="1912739" cy="1147643"/>
        </a:xfrm>
        <a:prstGeom prst="rect">
          <a:avLst/>
        </a:prstGeom>
        <a:solidFill>
          <a:schemeClr val="accent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Legal Issues: </a:t>
          </a:r>
        </a:p>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By-Laws</a:t>
          </a:r>
        </a:p>
      </dsp:txBody>
      <dsp:txXfrm>
        <a:off x="2411" y="1784160"/>
        <a:ext cx="1912739" cy="1147643"/>
      </dsp:txXfrm>
    </dsp:sp>
    <dsp:sp modelId="{BE827264-244B-4F8D-905F-2BEE28EF22B5}">
      <dsp:nvSpPr>
        <dsp:cNvPr id="0" name=""/>
        <dsp:cNvSpPr/>
      </dsp:nvSpPr>
      <dsp:spPr>
        <a:xfrm>
          <a:off x="0" y="3125503"/>
          <a:ext cx="1912739" cy="1147643"/>
        </a:xfrm>
        <a:prstGeom prst="rect">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Strategic Plan and Theory of Change</a:t>
          </a:r>
        </a:p>
      </dsp:txBody>
      <dsp:txXfrm>
        <a:off x="0" y="3125503"/>
        <a:ext cx="1912739" cy="1147643"/>
      </dsp:txXfrm>
    </dsp:sp>
    <dsp:sp modelId="{02E58324-866C-4999-8542-15BA4514688D}">
      <dsp:nvSpPr>
        <dsp:cNvPr id="0" name=""/>
        <dsp:cNvSpPr/>
      </dsp:nvSpPr>
      <dsp:spPr>
        <a:xfrm>
          <a:off x="2115413" y="1807308"/>
          <a:ext cx="1912739" cy="1147643"/>
        </a:xfrm>
        <a:prstGeom prst="rect">
          <a:avLst/>
        </a:prstGeom>
        <a:solidFill>
          <a:schemeClr val="accent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ts val="0"/>
            </a:spcAft>
            <a:buNone/>
          </a:pPr>
          <a:r>
            <a:rPr lang="en-US" sz="1900" kern="1200" dirty="0">
              <a:latin typeface="Arial" panose="020B0604020202020204" pitchFamily="34" charset="0"/>
              <a:cs typeface="Arial" panose="020B0604020202020204" pitchFamily="34" charset="0"/>
            </a:rPr>
            <a:t>Trustee </a:t>
          </a:r>
        </a:p>
        <a:p>
          <a:pPr marL="0" lvl="0" indent="0" algn="ctr" defTabSz="844550">
            <a:lnSpc>
              <a:spcPct val="90000"/>
            </a:lnSpc>
            <a:spcBef>
              <a:spcPct val="0"/>
            </a:spcBef>
            <a:spcAft>
              <a:spcPts val="0"/>
            </a:spcAft>
            <a:buNone/>
          </a:pPr>
          <a:r>
            <a:rPr lang="en-US" sz="1900" kern="1200" dirty="0">
              <a:latin typeface="Arial" panose="020B0604020202020204" pitchFamily="34" charset="0"/>
              <a:cs typeface="Arial" panose="020B0604020202020204" pitchFamily="34" charset="0"/>
            </a:rPr>
            <a:t>Duties &amp; Responsibilities</a:t>
          </a:r>
        </a:p>
      </dsp:txBody>
      <dsp:txXfrm>
        <a:off x="2115413" y="1807308"/>
        <a:ext cx="1912739" cy="1147643"/>
      </dsp:txXfrm>
    </dsp:sp>
    <dsp:sp modelId="{906CD05E-43DC-4A70-BBF6-3C1DCDE33CCA}">
      <dsp:nvSpPr>
        <dsp:cNvPr id="0" name=""/>
        <dsp:cNvSpPr/>
      </dsp:nvSpPr>
      <dsp:spPr>
        <a:xfrm>
          <a:off x="4187751" y="1801547"/>
          <a:ext cx="1912739" cy="1147643"/>
        </a:xfrm>
        <a:prstGeom prst="rect">
          <a:avLst/>
        </a:prstGeom>
        <a:solidFill>
          <a:schemeClr val="accent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Board Committees</a:t>
          </a:r>
        </a:p>
      </dsp:txBody>
      <dsp:txXfrm>
        <a:off x="4187751" y="1801547"/>
        <a:ext cx="1912739" cy="1147643"/>
      </dsp:txXfrm>
    </dsp:sp>
    <dsp:sp modelId="{4916C665-0624-4D35-BB27-D41CD1290800}">
      <dsp:nvSpPr>
        <dsp:cNvPr id="0" name=""/>
        <dsp:cNvSpPr/>
      </dsp:nvSpPr>
      <dsp:spPr>
        <a:xfrm>
          <a:off x="6294519" y="1807454"/>
          <a:ext cx="1912739" cy="1147643"/>
        </a:xfrm>
        <a:prstGeom prst="rect">
          <a:avLst/>
        </a:prstGeom>
        <a:solidFill>
          <a:schemeClr val="accent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Financial Overview</a:t>
          </a:r>
        </a:p>
      </dsp:txBody>
      <dsp:txXfrm>
        <a:off x="6294519" y="1807454"/>
        <a:ext cx="1912739" cy="1147643"/>
      </dsp:txXfrm>
    </dsp:sp>
    <dsp:sp modelId="{64C301F5-62CC-486F-B3F4-3BB784E09E65}">
      <dsp:nvSpPr>
        <dsp:cNvPr id="0" name=""/>
        <dsp:cNvSpPr/>
      </dsp:nvSpPr>
      <dsp:spPr>
        <a:xfrm>
          <a:off x="6316859" y="3124191"/>
          <a:ext cx="1912739" cy="1147643"/>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Staff</a:t>
          </a:r>
        </a:p>
      </dsp:txBody>
      <dsp:txXfrm>
        <a:off x="6316859" y="3124191"/>
        <a:ext cx="1912739" cy="1147643"/>
      </dsp:txXfrm>
    </dsp:sp>
    <dsp:sp modelId="{81B54990-28F2-42D0-A7A8-9D9302754AF4}">
      <dsp:nvSpPr>
        <dsp:cNvPr id="0" name=""/>
        <dsp:cNvSpPr/>
      </dsp:nvSpPr>
      <dsp:spPr>
        <a:xfrm>
          <a:off x="2109924" y="3154431"/>
          <a:ext cx="1912739" cy="1147643"/>
        </a:xfrm>
        <a:prstGeom prst="rect">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Community Investments &amp; Strategic Initiatives</a:t>
          </a:r>
        </a:p>
      </dsp:txBody>
      <dsp:txXfrm>
        <a:off x="2109924" y="3154431"/>
        <a:ext cx="1912739" cy="1147643"/>
      </dsp:txXfrm>
    </dsp:sp>
    <dsp:sp modelId="{746DE0DA-CC55-422A-9418-0055DFE31890}">
      <dsp:nvSpPr>
        <dsp:cNvPr id="0" name=""/>
        <dsp:cNvSpPr/>
      </dsp:nvSpPr>
      <dsp:spPr>
        <a:xfrm>
          <a:off x="4224399" y="3128311"/>
          <a:ext cx="1912739" cy="1147643"/>
        </a:xfrm>
        <a:prstGeom prst="rect">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Allocations &amp; Grant Making</a:t>
          </a:r>
        </a:p>
      </dsp:txBody>
      <dsp:txXfrm>
        <a:off x="4224399" y="3128311"/>
        <a:ext cx="1912739" cy="11476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3FC77-F413-4CDE-87A2-326D1B693756}">
      <dsp:nvSpPr>
        <dsp:cNvPr id="0" name=""/>
        <dsp:cNvSpPr/>
      </dsp:nvSpPr>
      <dsp:spPr>
        <a:xfrm>
          <a:off x="0" y="8045"/>
          <a:ext cx="4038600" cy="912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Community Children’s Service Fund</a:t>
          </a:r>
        </a:p>
      </dsp:txBody>
      <dsp:txXfrm>
        <a:off x="44549" y="52594"/>
        <a:ext cx="3949502" cy="823502"/>
      </dsp:txXfrm>
    </dsp:sp>
    <dsp:sp modelId="{C8527A15-4260-4854-BC93-53DB14F9C5C1}">
      <dsp:nvSpPr>
        <dsp:cNvPr id="0" name=""/>
        <dsp:cNvSpPr/>
      </dsp:nvSpPr>
      <dsp:spPr>
        <a:xfrm>
          <a:off x="0" y="920645"/>
          <a:ext cx="4038600" cy="659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226"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latin typeface="Arial" panose="020B0604020202020204" pitchFamily="34" charset="0"/>
              <a:cs typeface="Arial" panose="020B0604020202020204" pitchFamily="34" charset="0"/>
            </a:rPr>
            <a:t>Early Childhood</a:t>
          </a:r>
        </a:p>
        <a:p>
          <a:pPr marL="228600" lvl="1" indent="-228600" algn="l" defTabSz="889000">
            <a:lnSpc>
              <a:spcPct val="90000"/>
            </a:lnSpc>
            <a:spcBef>
              <a:spcPct val="0"/>
            </a:spcBef>
            <a:spcAft>
              <a:spcPct val="20000"/>
            </a:spcAft>
            <a:buChar char="•"/>
          </a:pPr>
          <a:r>
            <a:rPr lang="en-US" sz="2000" kern="1200" dirty="0">
              <a:latin typeface="Arial" panose="020B0604020202020204" pitchFamily="34" charset="0"/>
              <a:cs typeface="Arial" panose="020B0604020202020204" pitchFamily="34" charset="0"/>
            </a:rPr>
            <a:t>Intergenerational</a:t>
          </a:r>
        </a:p>
      </dsp:txBody>
      <dsp:txXfrm>
        <a:off x="0" y="920645"/>
        <a:ext cx="4038600" cy="659295"/>
      </dsp:txXfrm>
    </dsp:sp>
    <dsp:sp modelId="{60E7FC81-D052-458B-9647-6ED8BE8D9BB4}">
      <dsp:nvSpPr>
        <dsp:cNvPr id="0" name=""/>
        <dsp:cNvSpPr/>
      </dsp:nvSpPr>
      <dsp:spPr>
        <a:xfrm>
          <a:off x="0" y="1579940"/>
          <a:ext cx="4038600" cy="912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Community Mental Health Fund</a:t>
          </a:r>
        </a:p>
      </dsp:txBody>
      <dsp:txXfrm>
        <a:off x="44549" y="1624489"/>
        <a:ext cx="3949502" cy="823502"/>
      </dsp:txXfrm>
    </dsp:sp>
    <dsp:sp modelId="{8D3ED873-80F4-4799-ABE2-9E5B9047823D}">
      <dsp:nvSpPr>
        <dsp:cNvPr id="0" name=""/>
        <dsp:cNvSpPr/>
      </dsp:nvSpPr>
      <dsp:spPr>
        <a:xfrm>
          <a:off x="0" y="2567420"/>
          <a:ext cx="4038600" cy="912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Emerging Needs</a:t>
          </a:r>
        </a:p>
      </dsp:txBody>
      <dsp:txXfrm>
        <a:off x="44549" y="2611969"/>
        <a:ext cx="3949502" cy="823502"/>
      </dsp:txXfrm>
    </dsp:sp>
    <dsp:sp modelId="{EC95252A-7D8F-497E-8FF5-5ED7C4C804CF}">
      <dsp:nvSpPr>
        <dsp:cNvPr id="0" name=""/>
        <dsp:cNvSpPr/>
      </dsp:nvSpPr>
      <dsp:spPr>
        <a:xfrm>
          <a:off x="0" y="3554900"/>
          <a:ext cx="4038600" cy="912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Permanent Supportive Housing</a:t>
          </a:r>
        </a:p>
      </dsp:txBody>
      <dsp:txXfrm>
        <a:off x="44549" y="3599449"/>
        <a:ext cx="3949502" cy="823502"/>
      </dsp:txXfrm>
    </dsp:sp>
    <dsp:sp modelId="{48CF4D84-BCF0-4E47-BD4E-36433AF7E440}">
      <dsp:nvSpPr>
        <dsp:cNvPr id="0" name=""/>
        <dsp:cNvSpPr/>
      </dsp:nvSpPr>
      <dsp:spPr>
        <a:xfrm>
          <a:off x="0" y="4542380"/>
          <a:ext cx="4038600" cy="6378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Strategic Initiatives</a:t>
          </a:r>
        </a:p>
      </dsp:txBody>
      <dsp:txXfrm>
        <a:off x="31136" y="4573516"/>
        <a:ext cx="3976328" cy="5755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76217-079D-4521-864A-909902A930FC}">
      <dsp:nvSpPr>
        <dsp:cNvPr id="0" name=""/>
        <dsp:cNvSpPr/>
      </dsp:nvSpPr>
      <dsp:spPr>
        <a:xfrm>
          <a:off x="0" y="0"/>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8A96E3-1D3E-4758-A22C-3B7810EDB993}">
      <dsp:nvSpPr>
        <dsp:cNvPr id="0" name=""/>
        <dsp:cNvSpPr/>
      </dsp:nvSpPr>
      <dsp:spPr>
        <a:xfrm>
          <a:off x="0" y="0"/>
          <a:ext cx="1645920" cy="2357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tx2"/>
              </a:solidFill>
              <a:latin typeface="Arial" panose="020B0604020202020204" pitchFamily="34" charset="0"/>
              <a:cs typeface="Arial" panose="020B0604020202020204" pitchFamily="34" charset="0"/>
            </a:rPr>
            <a:t>CCSF Funding Priority</a:t>
          </a:r>
        </a:p>
      </dsp:txBody>
      <dsp:txXfrm>
        <a:off x="0" y="0"/>
        <a:ext cx="1645920" cy="2357982"/>
      </dsp:txXfrm>
    </dsp:sp>
    <dsp:sp modelId="{5300A9C3-6EA7-48E3-B04C-C9F383482919}">
      <dsp:nvSpPr>
        <dsp:cNvPr id="0" name=""/>
        <dsp:cNvSpPr/>
      </dsp:nvSpPr>
      <dsp:spPr>
        <a:xfrm>
          <a:off x="1769364" y="107076"/>
          <a:ext cx="6460236" cy="2141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dirty="0">
              <a:solidFill>
                <a:schemeClr val="tx2"/>
              </a:solidFill>
              <a:latin typeface="Arial" panose="020B0604020202020204" pitchFamily="34" charset="0"/>
              <a:cs typeface="Arial" panose="020B0604020202020204" pitchFamily="34" charset="0"/>
            </a:rPr>
            <a:t>Increase use of family systems’ approaches (meaning that they provide holistic family services that not only address the behavioral health needs of the child, but also of their parents and caregivers) </a:t>
          </a:r>
          <a:endParaRPr lang="en-US" sz="2400" kern="1200" dirty="0">
            <a:solidFill>
              <a:schemeClr val="tx2"/>
            </a:solidFill>
            <a:latin typeface="Arial" panose="020B0604020202020204" pitchFamily="34" charset="0"/>
            <a:cs typeface="Arial" panose="020B0604020202020204" pitchFamily="34" charset="0"/>
          </a:endParaRPr>
        </a:p>
      </dsp:txBody>
      <dsp:txXfrm>
        <a:off x="1769364" y="107076"/>
        <a:ext cx="6460236" cy="2141527"/>
      </dsp:txXfrm>
    </dsp:sp>
    <dsp:sp modelId="{BA7A1B55-840C-4935-830A-7A67B7688E43}">
      <dsp:nvSpPr>
        <dsp:cNvPr id="0" name=""/>
        <dsp:cNvSpPr/>
      </dsp:nvSpPr>
      <dsp:spPr>
        <a:xfrm>
          <a:off x="1645920" y="2248603"/>
          <a:ext cx="658368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DF6798-72C0-4EC2-BE08-086AFF02ACBB}">
      <dsp:nvSpPr>
        <dsp:cNvPr id="0" name=""/>
        <dsp:cNvSpPr/>
      </dsp:nvSpPr>
      <dsp:spPr>
        <a:xfrm>
          <a:off x="0" y="2357982"/>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74B68F-3FA0-4796-9A75-DEF2F92FD61A}">
      <dsp:nvSpPr>
        <dsp:cNvPr id="0" name=""/>
        <dsp:cNvSpPr/>
      </dsp:nvSpPr>
      <dsp:spPr>
        <a:xfrm>
          <a:off x="0" y="2357982"/>
          <a:ext cx="1647206" cy="2357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i="0" kern="1200" dirty="0">
              <a:solidFill>
                <a:schemeClr val="tx2"/>
              </a:solidFill>
              <a:latin typeface="Arial" panose="020B0604020202020204" pitchFamily="34" charset="0"/>
              <a:cs typeface="Arial" panose="020B0604020202020204" pitchFamily="34" charset="0"/>
            </a:rPr>
            <a:t>Hybrid Contracts</a:t>
          </a:r>
          <a:endParaRPr lang="en-US" sz="2400" b="1" kern="1200" dirty="0">
            <a:solidFill>
              <a:schemeClr val="tx2"/>
            </a:solidFill>
            <a:latin typeface="Arial" panose="020B0604020202020204" pitchFamily="34" charset="0"/>
            <a:cs typeface="Arial" panose="020B0604020202020204" pitchFamily="34" charset="0"/>
          </a:endParaRPr>
        </a:p>
      </dsp:txBody>
      <dsp:txXfrm>
        <a:off x="0" y="2357982"/>
        <a:ext cx="1647206" cy="2357982"/>
      </dsp:txXfrm>
    </dsp:sp>
    <dsp:sp modelId="{C5E1F0E2-E75A-4C95-BDFD-7752CC75F2FD}">
      <dsp:nvSpPr>
        <dsp:cNvPr id="0" name=""/>
        <dsp:cNvSpPr/>
      </dsp:nvSpPr>
      <dsp:spPr>
        <a:xfrm>
          <a:off x="1770530" y="2385701"/>
          <a:ext cx="6453927" cy="554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dirty="0">
              <a:solidFill>
                <a:schemeClr val="tx2"/>
              </a:solidFill>
              <a:latin typeface="Arial" panose="020B0604020202020204" pitchFamily="34" charset="0"/>
              <a:cs typeface="Arial" panose="020B0604020202020204" pitchFamily="34" charset="0"/>
            </a:rPr>
            <a:t>Behavioral Health Response</a:t>
          </a:r>
          <a:endParaRPr lang="en-US" sz="2400" kern="1200" dirty="0">
            <a:solidFill>
              <a:schemeClr val="tx2"/>
            </a:solidFill>
            <a:latin typeface="Arial" panose="020B0604020202020204" pitchFamily="34" charset="0"/>
            <a:cs typeface="Arial" panose="020B0604020202020204" pitchFamily="34" charset="0"/>
          </a:endParaRPr>
        </a:p>
      </dsp:txBody>
      <dsp:txXfrm>
        <a:off x="1770530" y="2385701"/>
        <a:ext cx="6453927" cy="554379"/>
      </dsp:txXfrm>
    </dsp:sp>
    <dsp:sp modelId="{A39CD13F-789F-4A4E-B562-67B4942DA084}">
      <dsp:nvSpPr>
        <dsp:cNvPr id="0" name=""/>
        <dsp:cNvSpPr/>
      </dsp:nvSpPr>
      <dsp:spPr>
        <a:xfrm>
          <a:off x="1647206" y="2940080"/>
          <a:ext cx="657725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33EDBF-A96A-4F33-9222-3BC5CFF940F1}">
      <dsp:nvSpPr>
        <dsp:cNvPr id="0" name=""/>
        <dsp:cNvSpPr/>
      </dsp:nvSpPr>
      <dsp:spPr>
        <a:xfrm>
          <a:off x="1770530" y="2967799"/>
          <a:ext cx="6453927" cy="554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tx2"/>
              </a:solidFill>
              <a:latin typeface="Arial" panose="020B0604020202020204" pitchFamily="34" charset="0"/>
              <a:cs typeface="Arial" panose="020B0604020202020204" pitchFamily="34" charset="0"/>
            </a:rPr>
            <a:t>Family Care Health Centers</a:t>
          </a:r>
        </a:p>
      </dsp:txBody>
      <dsp:txXfrm>
        <a:off x="1770530" y="2967799"/>
        <a:ext cx="6453927" cy="554379"/>
      </dsp:txXfrm>
    </dsp:sp>
    <dsp:sp modelId="{40AE869B-6556-4581-B45D-C4A5B68041D5}">
      <dsp:nvSpPr>
        <dsp:cNvPr id="0" name=""/>
        <dsp:cNvSpPr/>
      </dsp:nvSpPr>
      <dsp:spPr>
        <a:xfrm>
          <a:off x="1647206" y="3522178"/>
          <a:ext cx="657725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C6831A-80C1-4859-9367-CBF99267382C}">
      <dsp:nvSpPr>
        <dsp:cNvPr id="0" name=""/>
        <dsp:cNvSpPr/>
      </dsp:nvSpPr>
      <dsp:spPr>
        <a:xfrm>
          <a:off x="1770530" y="3549897"/>
          <a:ext cx="6453927" cy="554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tx2"/>
              </a:solidFill>
              <a:latin typeface="Arial" panose="020B0604020202020204" pitchFamily="34" charset="0"/>
              <a:cs typeface="Arial" panose="020B0604020202020204" pitchFamily="34" charset="0"/>
            </a:rPr>
            <a:t>Covenant House Missouri</a:t>
          </a:r>
        </a:p>
      </dsp:txBody>
      <dsp:txXfrm>
        <a:off x="1770530" y="3549897"/>
        <a:ext cx="6453927" cy="554379"/>
      </dsp:txXfrm>
    </dsp:sp>
    <dsp:sp modelId="{F6F5EE4A-E530-4EDB-B0AC-B5763BA5CD24}">
      <dsp:nvSpPr>
        <dsp:cNvPr id="0" name=""/>
        <dsp:cNvSpPr/>
      </dsp:nvSpPr>
      <dsp:spPr>
        <a:xfrm>
          <a:off x="1647206" y="4104276"/>
          <a:ext cx="657725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FF3452-5610-47D2-803F-C6AB4E8103F6}">
      <dsp:nvSpPr>
        <dsp:cNvPr id="0" name=""/>
        <dsp:cNvSpPr/>
      </dsp:nvSpPr>
      <dsp:spPr>
        <a:xfrm>
          <a:off x="1770530" y="4131995"/>
          <a:ext cx="6453927" cy="554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tx2"/>
              </a:solidFill>
              <a:latin typeface="Arial" panose="020B0604020202020204" pitchFamily="34" charset="0"/>
              <a:cs typeface="Arial" panose="020B0604020202020204" pitchFamily="34" charset="0"/>
            </a:rPr>
            <a:t>The Washington University – The SPOT</a:t>
          </a:r>
        </a:p>
      </dsp:txBody>
      <dsp:txXfrm>
        <a:off x="1770530" y="4131995"/>
        <a:ext cx="6453927" cy="554379"/>
      </dsp:txXfrm>
    </dsp:sp>
    <dsp:sp modelId="{F84CED2E-6C7C-4BF9-B33A-52E64C0EFAFF}">
      <dsp:nvSpPr>
        <dsp:cNvPr id="0" name=""/>
        <dsp:cNvSpPr/>
      </dsp:nvSpPr>
      <dsp:spPr>
        <a:xfrm>
          <a:off x="1647206" y="4686375"/>
          <a:ext cx="657725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EF64B-61E2-4D52-A19F-830BADEBFC05}">
      <dsp:nvSpPr>
        <dsp:cNvPr id="0" name=""/>
        <dsp:cNvSpPr/>
      </dsp:nvSpPr>
      <dsp:spPr>
        <a:xfrm>
          <a:off x="0" y="1917"/>
          <a:ext cx="8229600"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Staff directed, board approved fund</a:t>
          </a:r>
        </a:p>
      </dsp:txBody>
      <dsp:txXfrm>
        <a:off x="37467" y="39384"/>
        <a:ext cx="8154666" cy="692586"/>
      </dsp:txXfrm>
    </dsp:sp>
    <dsp:sp modelId="{CDE89F1B-E34A-465D-B63F-ACB117F61DBC}">
      <dsp:nvSpPr>
        <dsp:cNvPr id="0" name=""/>
        <dsp:cNvSpPr/>
      </dsp:nvSpPr>
      <dsp:spPr>
        <a:xfrm>
          <a:off x="0" y="769437"/>
          <a:ext cx="8229600" cy="678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solidFill>
                <a:schemeClr val="tx2"/>
              </a:solidFill>
              <a:latin typeface="Arial" panose="020B0604020202020204" pitchFamily="34" charset="0"/>
              <a:cs typeface="Arial" panose="020B0604020202020204" pitchFamily="34" charset="0"/>
            </a:rPr>
            <a:t>$250,000 each for CCSF and CMHF</a:t>
          </a:r>
        </a:p>
        <a:p>
          <a:pPr marL="228600" lvl="1" indent="-228600" algn="l" defTabSz="889000">
            <a:lnSpc>
              <a:spcPct val="90000"/>
            </a:lnSpc>
            <a:spcBef>
              <a:spcPct val="0"/>
            </a:spcBef>
            <a:spcAft>
              <a:spcPct val="20000"/>
            </a:spcAft>
            <a:buChar char="•"/>
          </a:pPr>
          <a:r>
            <a:rPr lang="en-US" sz="2000" kern="1200" dirty="0">
              <a:solidFill>
                <a:schemeClr val="tx2"/>
              </a:solidFill>
              <a:latin typeface="Arial" panose="020B0604020202020204" pitchFamily="34" charset="0"/>
              <a:cs typeface="Arial" panose="020B0604020202020204" pitchFamily="34" charset="0"/>
            </a:rPr>
            <a:t>$10,000 or less approved by Executive Director</a:t>
          </a:r>
        </a:p>
      </dsp:txBody>
      <dsp:txXfrm>
        <a:off x="0" y="769437"/>
        <a:ext cx="8229600" cy="678960"/>
      </dsp:txXfrm>
    </dsp:sp>
    <dsp:sp modelId="{82376B29-04A8-4AE6-8D10-BD183DA9FE46}">
      <dsp:nvSpPr>
        <dsp:cNvPr id="0" name=""/>
        <dsp:cNvSpPr/>
      </dsp:nvSpPr>
      <dsp:spPr>
        <a:xfrm>
          <a:off x="0" y="1448397"/>
          <a:ext cx="8229600"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Typically smaller, one-time investments</a:t>
          </a:r>
        </a:p>
      </dsp:txBody>
      <dsp:txXfrm>
        <a:off x="37467" y="1485864"/>
        <a:ext cx="8154666" cy="692586"/>
      </dsp:txXfrm>
    </dsp:sp>
    <dsp:sp modelId="{580B1E07-9555-49D0-8127-38587058DD97}">
      <dsp:nvSpPr>
        <dsp:cNvPr id="0" name=""/>
        <dsp:cNvSpPr/>
      </dsp:nvSpPr>
      <dsp:spPr>
        <a:xfrm>
          <a:off x="0" y="2333997"/>
          <a:ext cx="8229600"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Recent Examples</a:t>
          </a:r>
        </a:p>
      </dsp:txBody>
      <dsp:txXfrm>
        <a:off x="37467" y="2371464"/>
        <a:ext cx="8154666" cy="692586"/>
      </dsp:txXfrm>
    </dsp:sp>
    <dsp:sp modelId="{659D050D-6263-437F-8233-F4D97D801340}">
      <dsp:nvSpPr>
        <dsp:cNvPr id="0" name=""/>
        <dsp:cNvSpPr/>
      </dsp:nvSpPr>
      <dsp:spPr>
        <a:xfrm>
          <a:off x="0" y="3101517"/>
          <a:ext cx="8229600" cy="1612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solidFill>
                <a:schemeClr val="tx2"/>
              </a:solidFill>
              <a:latin typeface="Arial" panose="020B0604020202020204" pitchFamily="34" charset="0"/>
              <a:cs typeface="Arial" panose="020B0604020202020204" pitchFamily="34" charset="0"/>
            </a:rPr>
            <a:t>Youth Mental Health First Aid Training</a:t>
          </a:r>
        </a:p>
        <a:p>
          <a:pPr marL="228600" lvl="1" indent="-228600" algn="l" defTabSz="889000">
            <a:lnSpc>
              <a:spcPct val="90000"/>
            </a:lnSpc>
            <a:spcBef>
              <a:spcPct val="0"/>
            </a:spcBef>
            <a:spcAft>
              <a:spcPct val="20000"/>
            </a:spcAft>
            <a:buChar char="•"/>
          </a:pPr>
          <a:r>
            <a:rPr lang="en-US" sz="2000" kern="1200" dirty="0">
              <a:solidFill>
                <a:schemeClr val="tx2"/>
              </a:solidFill>
              <a:latin typeface="Arial" panose="020B0604020202020204" pitchFamily="34" charset="0"/>
              <a:cs typeface="Arial" panose="020B0604020202020204" pitchFamily="34" charset="0"/>
            </a:rPr>
            <a:t>Afghan resettlement (Mental Health Services)</a:t>
          </a:r>
        </a:p>
        <a:p>
          <a:pPr marL="228600" lvl="1" indent="-228600" algn="l" defTabSz="889000">
            <a:lnSpc>
              <a:spcPct val="90000"/>
            </a:lnSpc>
            <a:spcBef>
              <a:spcPct val="0"/>
            </a:spcBef>
            <a:spcAft>
              <a:spcPct val="20000"/>
            </a:spcAft>
            <a:buChar char="•"/>
          </a:pPr>
          <a:r>
            <a:rPr lang="en-US" sz="2000" kern="1200" dirty="0">
              <a:solidFill>
                <a:schemeClr val="tx2"/>
              </a:solidFill>
              <a:latin typeface="Arial" panose="020B0604020202020204" pitchFamily="34" charset="0"/>
              <a:cs typeface="Arial" panose="020B0604020202020204" pitchFamily="34" charset="0"/>
            </a:rPr>
            <a:t>Aging and Behavioral Health Council</a:t>
          </a:r>
        </a:p>
        <a:p>
          <a:pPr marL="228600" lvl="1" indent="-228600" algn="l" defTabSz="889000">
            <a:lnSpc>
              <a:spcPct val="90000"/>
            </a:lnSpc>
            <a:spcBef>
              <a:spcPct val="0"/>
            </a:spcBef>
            <a:spcAft>
              <a:spcPct val="20000"/>
            </a:spcAft>
            <a:buChar char="•"/>
          </a:pPr>
          <a:r>
            <a:rPr lang="en-US" sz="2000" kern="1200" dirty="0">
              <a:solidFill>
                <a:schemeClr val="tx2"/>
              </a:solidFill>
              <a:latin typeface="Arial" panose="020B0604020202020204" pitchFamily="34" charset="0"/>
              <a:cs typeface="Arial" panose="020B0604020202020204" pitchFamily="34" charset="0"/>
            </a:rPr>
            <a:t>Racial Healing Pooled Fund</a:t>
          </a:r>
        </a:p>
        <a:p>
          <a:pPr marL="228600" lvl="1" indent="-228600" algn="l" defTabSz="889000">
            <a:lnSpc>
              <a:spcPct val="90000"/>
            </a:lnSpc>
            <a:spcBef>
              <a:spcPct val="0"/>
            </a:spcBef>
            <a:spcAft>
              <a:spcPct val="20000"/>
            </a:spcAft>
            <a:buChar char="•"/>
          </a:pPr>
          <a:r>
            <a:rPr lang="en-US" sz="2000" kern="1200" dirty="0">
              <a:solidFill>
                <a:schemeClr val="tx2"/>
              </a:solidFill>
              <a:latin typeface="Arial" panose="020B0604020202020204" pitchFamily="34" charset="0"/>
              <a:cs typeface="Arial" panose="020B0604020202020204" pitchFamily="34" charset="0"/>
            </a:rPr>
            <a:t>Seeking Safety Trauma Recovery Group</a:t>
          </a:r>
        </a:p>
      </dsp:txBody>
      <dsp:txXfrm>
        <a:off x="0" y="3101517"/>
        <a:ext cx="8229600" cy="16125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CE755-F3D9-4FA9-BB9E-191F0C2675AB}">
      <dsp:nvSpPr>
        <dsp:cNvPr id="0" name=""/>
        <dsp:cNvSpPr/>
      </dsp:nvSpPr>
      <dsp:spPr>
        <a:xfrm>
          <a:off x="0" y="3616974"/>
          <a:ext cx="8255000" cy="1187171"/>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kern="1200"/>
            <a:t>Projected FY24 funding available through competitive application process = Approximately $2 million </a:t>
          </a:r>
          <a:endParaRPr lang="en-US" sz="2200" kern="1200"/>
        </a:p>
      </dsp:txBody>
      <dsp:txXfrm>
        <a:off x="0" y="3616974"/>
        <a:ext cx="8255000" cy="1187171"/>
      </dsp:txXfrm>
    </dsp:sp>
    <dsp:sp modelId="{25027945-F9C8-44D2-9046-0294F3C1F5B0}">
      <dsp:nvSpPr>
        <dsp:cNvPr id="0" name=""/>
        <dsp:cNvSpPr/>
      </dsp:nvSpPr>
      <dsp:spPr>
        <a:xfrm rot="10800000">
          <a:off x="0" y="1808912"/>
          <a:ext cx="8255000" cy="1825870"/>
        </a:xfrm>
        <a:prstGeom prst="upArrowCallou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FY24 - 26 CMHF Application Process</a:t>
          </a:r>
        </a:p>
      </dsp:txBody>
      <dsp:txXfrm rot="-10800000">
        <a:off x="0" y="1808912"/>
        <a:ext cx="8255000" cy="640880"/>
      </dsp:txXfrm>
    </dsp:sp>
    <dsp:sp modelId="{C6FA61B5-1240-4098-85D9-5D37325C2657}">
      <dsp:nvSpPr>
        <dsp:cNvPr id="0" name=""/>
        <dsp:cNvSpPr/>
      </dsp:nvSpPr>
      <dsp:spPr>
        <a:xfrm>
          <a:off x="4030" y="2449792"/>
          <a:ext cx="2748979" cy="545935"/>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43 Letters of Intent Received</a:t>
          </a:r>
        </a:p>
      </dsp:txBody>
      <dsp:txXfrm>
        <a:off x="4030" y="2449792"/>
        <a:ext cx="2748979" cy="545935"/>
      </dsp:txXfrm>
    </dsp:sp>
    <dsp:sp modelId="{A8E65ED1-9214-4E55-BD3F-587015E35E4F}">
      <dsp:nvSpPr>
        <dsp:cNvPr id="0" name=""/>
        <dsp:cNvSpPr/>
      </dsp:nvSpPr>
      <dsp:spPr>
        <a:xfrm>
          <a:off x="2753010" y="2449792"/>
          <a:ext cx="2748979" cy="545935"/>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13 LOIs for currently funded projects</a:t>
          </a:r>
        </a:p>
      </dsp:txBody>
      <dsp:txXfrm>
        <a:off x="2753010" y="2449792"/>
        <a:ext cx="2748979" cy="545935"/>
      </dsp:txXfrm>
    </dsp:sp>
    <dsp:sp modelId="{A02BB417-57BE-4A46-83F9-BEAE4E34B2A9}">
      <dsp:nvSpPr>
        <dsp:cNvPr id="0" name=""/>
        <dsp:cNvSpPr/>
      </dsp:nvSpPr>
      <dsp:spPr>
        <a:xfrm>
          <a:off x="5501989" y="2449792"/>
          <a:ext cx="2748979" cy="545935"/>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28 eligible LOIs from new organizations</a:t>
          </a:r>
        </a:p>
      </dsp:txBody>
      <dsp:txXfrm>
        <a:off x="5501989" y="2449792"/>
        <a:ext cx="2748979" cy="545935"/>
      </dsp:txXfrm>
    </dsp:sp>
    <dsp:sp modelId="{A1C87380-7FA3-4A8E-BD5F-6E8F49CF1DAC}">
      <dsp:nvSpPr>
        <dsp:cNvPr id="0" name=""/>
        <dsp:cNvSpPr/>
      </dsp:nvSpPr>
      <dsp:spPr>
        <a:xfrm rot="10800000">
          <a:off x="0" y="849"/>
          <a:ext cx="8255000" cy="1825870"/>
        </a:xfrm>
        <a:prstGeom prst="upArrowCallou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Current FY23 CMHF funding = $2,006,668</a:t>
          </a:r>
        </a:p>
      </dsp:txBody>
      <dsp:txXfrm rot="-10800000">
        <a:off x="0" y="849"/>
        <a:ext cx="8255000" cy="640880"/>
      </dsp:txXfrm>
    </dsp:sp>
    <dsp:sp modelId="{8BF943A7-FFD5-4D96-AE6B-A1BD7000C3F0}">
      <dsp:nvSpPr>
        <dsp:cNvPr id="0" name=""/>
        <dsp:cNvSpPr/>
      </dsp:nvSpPr>
      <dsp:spPr>
        <a:xfrm>
          <a:off x="0" y="641729"/>
          <a:ext cx="2063750" cy="545935"/>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12 funded projects/grants</a:t>
          </a:r>
        </a:p>
      </dsp:txBody>
      <dsp:txXfrm>
        <a:off x="0" y="641729"/>
        <a:ext cx="2063750" cy="545935"/>
      </dsp:txXfrm>
    </dsp:sp>
    <dsp:sp modelId="{993DD15D-E1A9-4693-8981-DC80EA046293}">
      <dsp:nvSpPr>
        <dsp:cNvPr id="0" name=""/>
        <dsp:cNvSpPr/>
      </dsp:nvSpPr>
      <dsp:spPr>
        <a:xfrm>
          <a:off x="2063750" y="641729"/>
          <a:ext cx="2063750" cy="545935"/>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Average grant = $167,222</a:t>
          </a:r>
        </a:p>
      </dsp:txBody>
      <dsp:txXfrm>
        <a:off x="2063750" y="641729"/>
        <a:ext cx="2063750" cy="545935"/>
      </dsp:txXfrm>
    </dsp:sp>
    <dsp:sp modelId="{B2E0B34C-D4D2-44C1-AA0F-752813891C1D}">
      <dsp:nvSpPr>
        <dsp:cNvPr id="0" name=""/>
        <dsp:cNvSpPr/>
      </dsp:nvSpPr>
      <dsp:spPr>
        <a:xfrm>
          <a:off x="4127500" y="641729"/>
          <a:ext cx="2063750" cy="545935"/>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Range = $31,800 to $262,766</a:t>
          </a:r>
        </a:p>
      </dsp:txBody>
      <dsp:txXfrm>
        <a:off x="4127500" y="641729"/>
        <a:ext cx="2063750" cy="545935"/>
      </dsp:txXfrm>
    </dsp:sp>
    <dsp:sp modelId="{C30339D1-57B2-4352-A9FA-7F20667B1228}">
      <dsp:nvSpPr>
        <dsp:cNvPr id="0" name=""/>
        <dsp:cNvSpPr/>
      </dsp:nvSpPr>
      <dsp:spPr>
        <a:xfrm>
          <a:off x="6191250" y="641729"/>
          <a:ext cx="2063750" cy="545935"/>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t>Doesn’t include 4 Hybrid grants allocated at $1,168,180</a:t>
          </a:r>
        </a:p>
      </dsp:txBody>
      <dsp:txXfrm>
        <a:off x="6191250" y="641729"/>
        <a:ext cx="2063750" cy="54593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987119-C2D8-46BF-AA1F-FD852C3BD877}" type="datetimeFigureOut">
              <a:rPr lang="en-US" smtClean="0"/>
              <a:t>1/6/2023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C67D71-F83C-43F7-A969-4B20A9D2092A}" type="slidenum">
              <a:rPr lang="en-US" smtClean="0"/>
              <a:t>‹#›</a:t>
            </a:fld>
            <a:endParaRPr lang="en-US"/>
          </a:p>
        </p:txBody>
      </p:sp>
    </p:spTree>
    <p:extLst>
      <p:ext uri="{BB962C8B-B14F-4D97-AF65-F5344CB8AC3E}">
        <p14:creationId xmlns:p14="http://schemas.microsoft.com/office/powerpoint/2010/main" val="2476390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CASSANDRA</a:t>
            </a:r>
          </a:p>
        </p:txBody>
      </p:sp>
      <p:sp>
        <p:nvSpPr>
          <p:cNvPr id="4" name="Slide Number Placeholder 3"/>
          <p:cNvSpPr>
            <a:spLocks noGrp="1"/>
          </p:cNvSpPr>
          <p:nvPr>
            <p:ph type="sldNum" sz="quarter" idx="5"/>
          </p:nvPr>
        </p:nvSpPr>
        <p:spPr/>
        <p:txBody>
          <a:bodyPr/>
          <a:lstStyle/>
          <a:p>
            <a:fld id="{4DC67D71-F83C-43F7-A969-4B20A9D2092A}" type="slidenum">
              <a:rPr lang="en-US" smtClean="0"/>
              <a:t>2</a:t>
            </a:fld>
            <a:endParaRPr lang="en-US"/>
          </a:p>
        </p:txBody>
      </p:sp>
    </p:spTree>
    <p:extLst>
      <p:ext uri="{BB962C8B-B14F-4D97-AF65-F5344CB8AC3E}">
        <p14:creationId xmlns:p14="http://schemas.microsoft.com/office/powerpoint/2010/main" val="2575000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SERENA</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We will begin our overview with our largest fund, the Community Children’s Services Fund. </a:t>
            </a:r>
            <a:r>
              <a:rPr lang="en-US" b="0" i="0" dirty="0">
                <a:solidFill>
                  <a:srgbClr val="8A8C8E"/>
                </a:solidFill>
                <a:effectLst/>
                <a:latin typeface="Montserrat" panose="00000500000000000000" pitchFamily="2" charset="0"/>
              </a:rPr>
              <a:t>The CCSF was established in 2004 to improve the quality of life, stability and well-being of children, from birth through age 18, residing in the City.</a:t>
            </a:r>
          </a:p>
          <a:p>
            <a:r>
              <a:rPr lang="en-US" sz="1200" dirty="0">
                <a:latin typeface="+mn-lt"/>
              </a:rPr>
              <a:t>You will often hear us refer to this simply as the Children’s Fund or CSF. During your last orientation, you spent time learning about the governing statute that authorized the creation of MHB. This slide is just a refresher on the specific statute that governs how funds can be spent on children’s services. There are multiple Children’s Funds across the State that follow almost identical guidelines on what we fund. A key distinction to note is the funding source. In St. Louis City our fund is derived from property tax. The subset of rules for funds created in this way allow services for youth 18 and under. Conversely, the St. Louis County fund is derived from sales tax and the rules governing that fund limit services to youth 19 and under.</a:t>
            </a:r>
          </a:p>
          <a:p>
            <a:endParaRPr lang="en-US" dirty="0"/>
          </a:p>
          <a:p>
            <a:r>
              <a:rPr lang="en-US" dirty="0"/>
              <a:t>READ a few items from the slide and give examples</a:t>
            </a:r>
          </a:p>
          <a:p>
            <a:endParaRPr lang="en-US" dirty="0"/>
          </a:p>
        </p:txBody>
      </p:sp>
      <p:sp>
        <p:nvSpPr>
          <p:cNvPr id="4" name="Slide Number Placeholder 3"/>
          <p:cNvSpPr>
            <a:spLocks noGrp="1"/>
          </p:cNvSpPr>
          <p:nvPr>
            <p:ph type="sldNum" sz="quarter" idx="5"/>
          </p:nvPr>
        </p:nvSpPr>
        <p:spPr/>
        <p:txBody>
          <a:bodyPr/>
          <a:lstStyle/>
          <a:p>
            <a:fld id="{440613FA-95C2-487F-974C-C6E715B5F87C}" type="slidenum">
              <a:rPr lang="en-US" smtClean="0"/>
              <a:t>11</a:t>
            </a:fld>
            <a:endParaRPr lang="en-US" dirty="0"/>
          </a:p>
        </p:txBody>
      </p:sp>
    </p:spTree>
    <p:extLst>
      <p:ext uri="{BB962C8B-B14F-4D97-AF65-F5344CB8AC3E}">
        <p14:creationId xmlns:p14="http://schemas.microsoft.com/office/powerpoint/2010/main" val="3662070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SERENA</a:t>
            </a:r>
          </a:p>
          <a:p>
            <a:endParaRPr lang="en-US" dirty="0"/>
          </a:p>
          <a:p>
            <a:r>
              <a:rPr lang="en-US" dirty="0"/>
              <a:t>In order to further refine and focus our investment approach, for each funding cycle, MHB sets priorities based on community needs. This slide contains the two Impact Areas for the current funding cycle. Early childhood programs as well as traditional youth serving programs were selected based on their plans to deliver high quality programs that would achieve one of these outcomes. The Impact Areas are inclusive enough to support a wide range of activities. MHB’s approach is to trust our funded partners to be experts in service delivery. We are not prescriptive in the types of program activities that organizations need to provide. Instead, we assess the feasibility and appropriateness of each proposed project to determine the likelihood that it will help us achieve the desired community level impact.</a:t>
            </a:r>
          </a:p>
        </p:txBody>
      </p:sp>
      <p:sp>
        <p:nvSpPr>
          <p:cNvPr id="4" name="Slide Number Placeholder 3"/>
          <p:cNvSpPr>
            <a:spLocks noGrp="1"/>
          </p:cNvSpPr>
          <p:nvPr>
            <p:ph type="sldNum" sz="quarter" idx="5"/>
          </p:nvPr>
        </p:nvSpPr>
        <p:spPr/>
        <p:txBody>
          <a:bodyPr/>
          <a:lstStyle/>
          <a:p>
            <a:fld id="{4DC67D71-F83C-43F7-A969-4B20A9D2092A}" type="slidenum">
              <a:rPr lang="en-US" smtClean="0"/>
              <a:t>12</a:t>
            </a:fld>
            <a:endParaRPr lang="en-US"/>
          </a:p>
        </p:txBody>
      </p:sp>
    </p:spTree>
    <p:extLst>
      <p:ext uri="{BB962C8B-B14F-4D97-AF65-F5344CB8AC3E}">
        <p14:creationId xmlns:p14="http://schemas.microsoft.com/office/powerpoint/2010/main" val="3747910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8A8C8E"/>
                </a:solidFill>
                <a:effectLst/>
                <a:latin typeface="Montserrat" panose="00000500000000000000" pitchFamily="2" charset="0"/>
              </a:rPr>
              <a:t>SERENA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8A8C8E"/>
              </a:solidFill>
              <a:effectLst/>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8A8C8E"/>
                </a:solidFill>
                <a:effectLst/>
                <a:latin typeface="Montserrat" panose="00000500000000000000" pitchFamily="2" charset="0"/>
              </a:rPr>
              <a:t>This slide demonstrates the breadth of services we are supporting in the current cycle. MHB invests more than $8.69M annually in a full continuum of services. The largest share of our funding goes to programs that respond to youth and families in crisis represented by the purple slices. The second largest investment goes to clinical services represented by the green slices. This includes individual and family therapy, group counseling, and psychological evaluations. You’ll notice that there are also dotted slices to indicate programs that use funding from CCSF and the adult fund to serve young adults over 18. I’ll talk more about that later.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8A8C8E"/>
                </a:solidFill>
                <a:effectLst/>
                <a:latin typeface="Montserrat" panose="00000500000000000000" pitchFamily="2" charset="0"/>
              </a:rPr>
              <a:t>Number of programs per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8A8C8E"/>
                </a:solidFill>
                <a:effectLst/>
                <a:latin typeface="Montserrat" panose="00000500000000000000" pitchFamily="2" charset="0"/>
              </a:rPr>
              <a:t>Crisis – 10, 3,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8A8C8E"/>
                </a:solidFill>
                <a:effectLst/>
                <a:latin typeface="Montserrat" panose="00000500000000000000" pitchFamily="2" charset="0"/>
              </a:rPr>
              <a:t>Clinical – 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8A8C8E"/>
                </a:solidFill>
                <a:effectLst/>
                <a:latin typeface="Montserrat" panose="00000500000000000000" pitchFamily="2" charset="0"/>
              </a:rPr>
              <a:t>Youth Development – 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8A8C8E"/>
                </a:solidFill>
                <a:effectLst/>
                <a:latin typeface="Montserrat" panose="00000500000000000000" pitchFamily="2" charset="0"/>
              </a:rPr>
              <a:t>In School Support – 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8A8C8E"/>
                </a:solidFill>
                <a:effectLst/>
                <a:latin typeface="Montserrat" panose="00000500000000000000" pitchFamily="2" charset="0"/>
              </a:rPr>
              <a:t>Afterschool - 3</a:t>
            </a:r>
          </a:p>
          <a:p>
            <a:endParaRPr lang="en-US" dirty="0"/>
          </a:p>
        </p:txBody>
      </p:sp>
      <p:sp>
        <p:nvSpPr>
          <p:cNvPr id="4" name="Slide Number Placeholder 3"/>
          <p:cNvSpPr>
            <a:spLocks noGrp="1"/>
          </p:cNvSpPr>
          <p:nvPr>
            <p:ph type="sldNum" sz="quarter" idx="5"/>
          </p:nvPr>
        </p:nvSpPr>
        <p:spPr/>
        <p:txBody>
          <a:bodyPr/>
          <a:lstStyle/>
          <a:p>
            <a:fld id="{4DC67D71-F83C-43F7-A969-4B20A9D2092A}" type="slidenum">
              <a:rPr lang="en-US" smtClean="0"/>
              <a:t>13</a:t>
            </a:fld>
            <a:endParaRPr lang="en-US"/>
          </a:p>
        </p:txBody>
      </p:sp>
    </p:spTree>
    <p:extLst>
      <p:ext uri="{BB962C8B-B14F-4D97-AF65-F5344CB8AC3E}">
        <p14:creationId xmlns:p14="http://schemas.microsoft.com/office/powerpoint/2010/main" val="1891628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SERENA</a:t>
            </a:r>
          </a:p>
          <a:p>
            <a:endParaRPr lang="en-US" dirty="0"/>
          </a:p>
          <a:p>
            <a:r>
              <a:rPr lang="en-US" dirty="0"/>
              <a:t>The previous slide contained a few programs that provided crisis support for the early childhood program. This slide focuses on the dedicated early childhood fund. This year marked the first time that MHB has a dedicated funding stream to support early childhood services</a:t>
            </a:r>
          </a:p>
          <a:p>
            <a:endParaRPr lang="en-US" dirty="0"/>
          </a:p>
          <a:p>
            <a:r>
              <a:rPr lang="en-US" dirty="0"/>
              <a:t>READ slide content</a:t>
            </a:r>
          </a:p>
        </p:txBody>
      </p:sp>
      <p:sp>
        <p:nvSpPr>
          <p:cNvPr id="4" name="Slide Number Placeholder 3"/>
          <p:cNvSpPr>
            <a:spLocks noGrp="1"/>
          </p:cNvSpPr>
          <p:nvPr>
            <p:ph type="sldNum" sz="quarter" idx="5"/>
          </p:nvPr>
        </p:nvSpPr>
        <p:spPr/>
        <p:txBody>
          <a:bodyPr/>
          <a:lstStyle/>
          <a:p>
            <a:fld id="{4DC67D71-F83C-43F7-A969-4B20A9D2092A}" type="slidenum">
              <a:rPr lang="en-US" smtClean="0"/>
              <a:t>14</a:t>
            </a:fld>
            <a:endParaRPr lang="en-US"/>
          </a:p>
        </p:txBody>
      </p:sp>
    </p:spTree>
    <p:extLst>
      <p:ext uri="{BB962C8B-B14F-4D97-AF65-F5344CB8AC3E}">
        <p14:creationId xmlns:p14="http://schemas.microsoft.com/office/powerpoint/2010/main" val="372439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SERENA</a:t>
            </a:r>
          </a:p>
          <a:p>
            <a:endParaRPr lang="en-US" dirty="0"/>
          </a:p>
          <a:p>
            <a:r>
              <a:rPr lang="en-US" dirty="0"/>
              <a:t>In the previous slide I mentioned our hybrid contracts that use CCSF and CMHF to support a single program. Those hybrid programs are listed below. I also want to point out that based on our Theory of Change, our goal is to increase the use of family system’s approaches. In our request for proposal, we asked for intergenerational approaches that treat children and their caregivers as one unit providing services across designed to stabilize families so that children can thrive. This was a new category for us, so many organizations were not quite ready to deliver services in that way. Our system is designed to separate youth and adults, so it is a significant transition to make. However, we will keep thinking through ways to build organizational capacity so that more organizations are able to take this approach. I’ll touch on a pilot that we support in an upcoming slide. For now, we maintain an Intergenerational category, but the hybrid contracts you see listed are not family systems’ approaches. They are instead programs that provide the same interventions to both youth and adults.</a:t>
            </a:r>
          </a:p>
        </p:txBody>
      </p:sp>
      <p:sp>
        <p:nvSpPr>
          <p:cNvPr id="4" name="Slide Number Placeholder 3"/>
          <p:cNvSpPr>
            <a:spLocks noGrp="1"/>
          </p:cNvSpPr>
          <p:nvPr>
            <p:ph type="sldNum" sz="quarter" idx="5"/>
          </p:nvPr>
        </p:nvSpPr>
        <p:spPr/>
        <p:txBody>
          <a:bodyPr/>
          <a:lstStyle/>
          <a:p>
            <a:fld id="{4DC67D71-F83C-43F7-A969-4B20A9D2092A}" type="slidenum">
              <a:rPr lang="en-US" smtClean="0"/>
              <a:t>15</a:t>
            </a:fld>
            <a:endParaRPr lang="en-US"/>
          </a:p>
        </p:txBody>
      </p:sp>
    </p:spTree>
    <p:extLst>
      <p:ext uri="{BB962C8B-B14F-4D97-AF65-F5344CB8AC3E}">
        <p14:creationId xmlns:p14="http://schemas.microsoft.com/office/powerpoint/2010/main" val="2463620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SERENA</a:t>
            </a:r>
          </a:p>
          <a:p>
            <a:endParaRPr lang="en-US" b="1" dirty="0"/>
          </a:p>
          <a:p>
            <a:r>
              <a:rPr lang="en-US" b="0" dirty="0"/>
              <a:t>MHB can fund the types of services listed above. Keep in mind that these are adult services, so the 2</a:t>
            </a:r>
            <a:r>
              <a:rPr lang="en-US" b="0" baseline="30000" dirty="0"/>
              <a:t>nd</a:t>
            </a:r>
            <a:r>
              <a:rPr lang="en-US" b="0" dirty="0"/>
              <a:t> option is not childcare, it is daytime services for adults who can not be fully independent. These are categories of types of services, but just as with CSF, MHB prioritizes and offers guidance to potential applicants to help focus our impact. Since we are currently in our CMHF cycle, I will present this information in two sections. This first is just a broad overview of past and current CMHF programs. Later in the presentation I will offer a preview of the Trustee’s role in the current CMHF application cycle.</a:t>
            </a:r>
            <a:endParaRPr lang="en-US" b="0" u="sng" dirty="0">
              <a:solidFill>
                <a:srgbClr val="FF0000"/>
              </a:solidFill>
            </a:endParaRPr>
          </a:p>
        </p:txBody>
      </p:sp>
      <p:sp>
        <p:nvSpPr>
          <p:cNvPr id="4" name="Slide Number Placeholder 3"/>
          <p:cNvSpPr>
            <a:spLocks noGrp="1"/>
          </p:cNvSpPr>
          <p:nvPr>
            <p:ph type="sldNum" sz="quarter" idx="5"/>
          </p:nvPr>
        </p:nvSpPr>
        <p:spPr/>
        <p:txBody>
          <a:bodyPr/>
          <a:lstStyle/>
          <a:p>
            <a:fld id="{66C8E81A-B3E9-4EBD-B55A-B58CCD8BB202}" type="slidenum">
              <a:rPr lang="en-US" smtClean="0"/>
              <a:t>16</a:t>
            </a:fld>
            <a:endParaRPr lang="en-US"/>
          </a:p>
        </p:txBody>
      </p:sp>
    </p:spTree>
    <p:extLst>
      <p:ext uri="{BB962C8B-B14F-4D97-AF65-F5344CB8AC3E}">
        <p14:creationId xmlns:p14="http://schemas.microsoft.com/office/powerpoint/2010/main" val="2105949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SERENA</a:t>
            </a:r>
          </a:p>
          <a:p>
            <a:endParaRPr lang="en-US" dirty="0"/>
          </a:p>
          <a:p>
            <a:r>
              <a:rPr lang="en-US" dirty="0"/>
              <a:t>The CMHF is our oldest fund approved by the voters in 1992, which led to the creation of MHB.  The organization was established in January 1994 with its first Executive Director Don </a:t>
            </a:r>
            <a:r>
              <a:rPr lang="en-US" dirty="0" err="1"/>
              <a:t>Cuvo</a:t>
            </a:r>
            <a:r>
              <a:rPr lang="en-US" dirty="0"/>
              <a:t>.  The first funding was distributed in 1994.  We typically have 12 – 15  funded partners, which is also true for our cycle that ends June 20, 2023. These programs support a range of services as demonstrated on the slide.</a:t>
            </a:r>
          </a:p>
          <a:p>
            <a:endParaRPr lang="en-US" dirty="0"/>
          </a:p>
          <a:p>
            <a:r>
              <a:rPr lang="en-US" dirty="0"/>
              <a:t>READ A FEW EXAMPLES</a:t>
            </a:r>
          </a:p>
        </p:txBody>
      </p:sp>
      <p:sp>
        <p:nvSpPr>
          <p:cNvPr id="4" name="Slide Number Placeholder 3"/>
          <p:cNvSpPr>
            <a:spLocks noGrp="1"/>
          </p:cNvSpPr>
          <p:nvPr>
            <p:ph type="sldNum" sz="quarter" idx="5"/>
          </p:nvPr>
        </p:nvSpPr>
        <p:spPr/>
        <p:txBody>
          <a:bodyPr/>
          <a:lstStyle/>
          <a:p>
            <a:fld id="{4DC67D71-F83C-43F7-A969-4B20A9D2092A}" type="slidenum">
              <a:rPr lang="en-US" smtClean="0"/>
              <a:t>17</a:t>
            </a:fld>
            <a:endParaRPr lang="en-US"/>
          </a:p>
        </p:txBody>
      </p:sp>
    </p:spTree>
    <p:extLst>
      <p:ext uri="{BB962C8B-B14F-4D97-AF65-F5344CB8AC3E}">
        <p14:creationId xmlns:p14="http://schemas.microsoft.com/office/powerpoint/2010/main" val="2400007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SERENA</a:t>
            </a:r>
          </a:p>
          <a:p>
            <a:endParaRPr lang="en-US" dirty="0"/>
          </a:p>
          <a:p>
            <a:r>
              <a:rPr lang="en-US" dirty="0"/>
              <a:t>As we’ve discussed, MHB has the flexibility to adjust how we fund as needed. Previously, MHB provided funding through Partnerships &amp; Initiatives. Partnerships were programs that included multiple funders all coming together to support a specific project. Initiatives were initiated by MHB to meet a community need and did not include other funders. While we no longer have a category of funding called Partnerships &amp; Initiatives, the projects listed on this slide continue to receive support through our regular competitive grant cycle. The only exception is the </a:t>
            </a:r>
            <a:r>
              <a:rPr lang="en-US" dirty="0" err="1"/>
              <a:t>Dunnica</a:t>
            </a:r>
            <a:r>
              <a:rPr lang="en-US" dirty="0"/>
              <a:t> Sobering Support Center, which did not use the funding we initially awarded after receiving State funding to provide ongoing sustainability. They presented a new funding request to the Trustees earlier this fiscal year, using the prior approved dollars to create a Medical Respite program.  The Medical Respite program to be developed will provide safe, short-term recuperative care for people experiencing homelessness with co-occurring chronic illness and indicators of substance use disorder in need of treatment post-discharge.</a:t>
            </a:r>
          </a:p>
        </p:txBody>
      </p:sp>
      <p:sp>
        <p:nvSpPr>
          <p:cNvPr id="4" name="Slide Number Placeholder 3"/>
          <p:cNvSpPr>
            <a:spLocks noGrp="1"/>
          </p:cNvSpPr>
          <p:nvPr>
            <p:ph type="sldNum" sz="quarter" idx="5"/>
          </p:nvPr>
        </p:nvSpPr>
        <p:spPr/>
        <p:txBody>
          <a:bodyPr/>
          <a:lstStyle/>
          <a:p>
            <a:fld id="{4DC67D71-F83C-43F7-A969-4B20A9D2092A}" type="slidenum">
              <a:rPr lang="en-US" smtClean="0"/>
              <a:t>18</a:t>
            </a:fld>
            <a:endParaRPr lang="en-US"/>
          </a:p>
        </p:txBody>
      </p:sp>
    </p:spTree>
    <p:extLst>
      <p:ext uri="{BB962C8B-B14F-4D97-AF65-F5344CB8AC3E}">
        <p14:creationId xmlns:p14="http://schemas.microsoft.com/office/powerpoint/2010/main" val="2880748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SERENA</a:t>
            </a:r>
          </a:p>
          <a:p>
            <a:endParaRPr lang="en-US" dirty="0"/>
          </a:p>
          <a:p>
            <a:r>
              <a:rPr lang="en-US" dirty="0"/>
              <a:t>One of the reasons we phased out the Partnerships &amp; Initiatives category was to expand our use of the Emerging Needs fund. This fund is staff directed and allows us to make timely grant awards outside of the traditional three-year competitive grant cycle.</a:t>
            </a:r>
          </a:p>
          <a:p>
            <a:endParaRPr lang="en-US" dirty="0"/>
          </a:p>
          <a:p>
            <a:r>
              <a:rPr lang="en-US" dirty="0"/>
              <a:t>Read Slide</a:t>
            </a:r>
          </a:p>
        </p:txBody>
      </p:sp>
      <p:sp>
        <p:nvSpPr>
          <p:cNvPr id="4" name="Slide Number Placeholder 3"/>
          <p:cNvSpPr>
            <a:spLocks noGrp="1"/>
          </p:cNvSpPr>
          <p:nvPr>
            <p:ph type="sldNum" sz="quarter" idx="5"/>
          </p:nvPr>
        </p:nvSpPr>
        <p:spPr/>
        <p:txBody>
          <a:bodyPr/>
          <a:lstStyle/>
          <a:p>
            <a:fld id="{4DC67D71-F83C-43F7-A969-4B20A9D2092A}" type="slidenum">
              <a:rPr lang="en-US" smtClean="0"/>
              <a:t>19</a:t>
            </a:fld>
            <a:endParaRPr lang="en-US"/>
          </a:p>
        </p:txBody>
      </p:sp>
    </p:spTree>
    <p:extLst>
      <p:ext uri="{BB962C8B-B14F-4D97-AF65-F5344CB8AC3E}">
        <p14:creationId xmlns:p14="http://schemas.microsoft.com/office/powerpoint/2010/main" val="3183777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i="0" dirty="0">
                <a:effectLst/>
                <a:latin typeface="Arial" panose="020B0604020202020204" pitchFamily="34" charset="0"/>
                <a:cs typeface="Arial" panose="020B0604020202020204" pitchFamily="34" charset="0"/>
              </a:rPr>
              <a:t>SERENA</a:t>
            </a:r>
          </a:p>
          <a:p>
            <a:pPr marL="0" indent="0">
              <a:buFont typeface="Arial" panose="020B0604020202020204" pitchFamily="34" charset="0"/>
              <a:buNone/>
            </a:pPr>
            <a:endParaRPr lang="en-US" sz="1200" b="0" i="0" dirty="0">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0" i="0" dirty="0">
                <a:effectLst/>
                <a:latin typeface="Arial" panose="020B0604020202020204" pitchFamily="34" charset="0"/>
                <a:cs typeface="Arial" panose="020B0604020202020204" pitchFamily="34" charset="0"/>
              </a:rPr>
              <a:t>Permanent Supportive Housing (PSH) is defined as “a cost-effective combination of permanent, affordable housing with services that help people live more stable, productive lives.”</a:t>
            </a:r>
          </a:p>
          <a:p>
            <a:endParaRPr lang="en-US" sz="1200" b="0" i="0" dirty="0">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0" i="0" dirty="0">
                <a:effectLst/>
                <a:latin typeface="Arial" panose="020B0604020202020204" pitchFamily="34" charset="0"/>
                <a:cs typeface="Arial" panose="020B0604020202020204" pitchFamily="34" charset="0"/>
              </a:rPr>
              <a:t>PSH works well for people who face the most complex challenges – individuals and families who are not only experiencing homelessness, but who also have very low incomes and serious, persistent issues that may include substance use, mental illness, and HIV/AIDS</a:t>
            </a:r>
          </a:p>
          <a:p>
            <a:endParaRPr lang="en-US" sz="1200" b="0" i="0" dirty="0">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0" i="0" dirty="0">
                <a:effectLst/>
                <a:latin typeface="Arial" panose="020B0604020202020204" pitchFamily="34" charset="0"/>
                <a:cs typeface="Arial" panose="020B0604020202020204" pitchFamily="34" charset="0"/>
              </a:rPr>
              <a:t>Since 2011, Saint Louis MHB has supported this goal through its Supporting Housing Initiative, typically providing 10-year forgivable loans to support the creation of PSH units through either renovating existing structures or through construction of new sites that offer behavioral health services in conjunction with permanent housing </a:t>
            </a:r>
          </a:p>
          <a:p>
            <a:endParaRPr lang="en-US" sz="1200" b="0" i="0" dirty="0">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0" i="0" dirty="0">
                <a:effectLst/>
                <a:latin typeface="Arial" panose="020B0604020202020204" pitchFamily="34" charset="0"/>
                <a:cs typeface="Arial" panose="020B0604020202020204" pitchFamily="34" charset="0"/>
              </a:rPr>
              <a:t>To date, MHB has awarded nearly $4.6 million for </a:t>
            </a:r>
            <a:r>
              <a:rPr lang="en-US" sz="1200" dirty="0">
                <a:latin typeface="Arial" panose="020B0604020202020204" pitchFamily="34" charset="0"/>
                <a:cs typeface="Arial" panose="020B0604020202020204" pitchFamily="34" charset="0"/>
              </a:rPr>
              <a:t>21</a:t>
            </a:r>
            <a:r>
              <a:rPr lang="en-US" sz="1200" b="0" i="0" dirty="0">
                <a:effectLst/>
                <a:latin typeface="Arial" panose="020B0604020202020204" pitchFamily="34" charset="0"/>
                <a:cs typeface="Arial" panose="020B0604020202020204" pitchFamily="34" charset="0"/>
              </a:rPr>
              <a:t> sites creating </a:t>
            </a:r>
            <a:r>
              <a:rPr lang="en-US" sz="1200" dirty="0">
                <a:latin typeface="Arial" panose="020B0604020202020204" pitchFamily="34" charset="0"/>
                <a:cs typeface="Arial" panose="020B0604020202020204" pitchFamily="34" charset="0"/>
              </a:rPr>
              <a:t>288</a:t>
            </a:r>
            <a:r>
              <a:rPr lang="en-US" sz="1200" b="0" i="0" dirty="0">
                <a:effectLst/>
                <a:latin typeface="Arial" panose="020B0604020202020204" pitchFamily="34" charset="0"/>
                <a:cs typeface="Arial" panose="020B0604020202020204" pitchFamily="34" charset="0"/>
              </a:rPr>
              <a:t> new units of permanent supportive</a:t>
            </a:r>
            <a:r>
              <a:rPr lang="en-US" b="0" i="0" dirty="0">
                <a:effectLst/>
                <a:latin typeface="Montserrat" panose="00000500000000000000" pitchFamily="2" charset="0"/>
              </a:rPr>
              <a:t> </a:t>
            </a:r>
            <a:r>
              <a:rPr lang="en-US" sz="1200" b="0" i="0" dirty="0">
                <a:effectLst/>
                <a:latin typeface="Arial" panose="020B0604020202020204" pitchFamily="34" charset="0"/>
                <a:cs typeface="Arial" panose="020B0604020202020204" pitchFamily="34" charset="0"/>
              </a:rPr>
              <a:t>housing</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DC67D71-F83C-43F7-A969-4B20A9D2092A}" type="slidenum">
              <a:rPr lang="en-US" smtClean="0"/>
              <a:t>20</a:t>
            </a:fld>
            <a:endParaRPr lang="en-US"/>
          </a:p>
        </p:txBody>
      </p:sp>
    </p:spTree>
    <p:extLst>
      <p:ext uri="{BB962C8B-B14F-4D97-AF65-F5344CB8AC3E}">
        <p14:creationId xmlns:p14="http://schemas.microsoft.com/office/powerpoint/2010/main" val="1894035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CASSANDRA</a:t>
            </a:r>
          </a:p>
          <a:p>
            <a:endParaRPr lang="en-US" dirty="0"/>
          </a:p>
          <a:p>
            <a:r>
              <a:rPr lang="en-US" dirty="0"/>
              <a:t>I will provide a brief overview of the strategic plan and theory of change that guide our daily work at MHB. Our strategic plan follows a calendar year. We’ve made good progress with our current plan and are on track to meet all of our milestones by December 2023. In a future board meeting we will discuss what needs to be done to refresh or renew our plan to set goals and objectives for the next three years. We will likely recalibrate our timeline to align with our fiscal year which is July – June, so there may be overlap in wrapping up activities in the current plan and launching our new plan.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BA30C5-7907-2249-84A8-CA2905C88B2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1009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SERENA</a:t>
            </a:r>
          </a:p>
          <a:p>
            <a:endParaRPr lang="en-US" dirty="0"/>
          </a:p>
          <a:p>
            <a:r>
              <a:rPr lang="en-US" dirty="0"/>
              <a:t>The System of Care is a great example of how MHB can leverage external funding. This federal program is designed for units of government to draw down funding through a cooperative agreement. This is a special funding mechanism that dedicates 30% of its budget to infrastructure, which greatly enhances our ability to advance systems change. This is important because our tax funds are primarily used to support program delivery, but without systems change, programs face an uphill battle in achieving population level impact. </a:t>
            </a:r>
          </a:p>
          <a:p>
            <a:endParaRPr lang="en-US" dirty="0"/>
          </a:p>
          <a:p>
            <a:r>
              <a:rPr lang="en-US" dirty="0"/>
              <a:t>READ SLIDE</a:t>
            </a:r>
          </a:p>
        </p:txBody>
      </p:sp>
      <p:sp>
        <p:nvSpPr>
          <p:cNvPr id="4" name="Slide Number Placeholder 3"/>
          <p:cNvSpPr>
            <a:spLocks noGrp="1"/>
          </p:cNvSpPr>
          <p:nvPr>
            <p:ph type="sldNum" sz="quarter" idx="5"/>
          </p:nvPr>
        </p:nvSpPr>
        <p:spPr/>
        <p:txBody>
          <a:bodyPr/>
          <a:lstStyle/>
          <a:p>
            <a:fld id="{4DC67D71-F83C-43F7-A969-4B20A9D2092A}" type="slidenum">
              <a:rPr lang="en-US" smtClean="0"/>
              <a:t>22</a:t>
            </a:fld>
            <a:endParaRPr lang="en-US"/>
          </a:p>
        </p:txBody>
      </p:sp>
    </p:spTree>
    <p:extLst>
      <p:ext uri="{BB962C8B-B14F-4D97-AF65-F5344CB8AC3E}">
        <p14:creationId xmlns:p14="http://schemas.microsoft.com/office/powerpoint/2010/main" val="4263139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SERENA</a:t>
            </a:r>
          </a:p>
          <a:p>
            <a:endParaRPr lang="en-US" dirty="0"/>
          </a:p>
          <a:p>
            <a:r>
              <a:rPr lang="en-US" dirty="0"/>
              <a:t>You’ll recall that one of our strategic opportunities focused on maximizing all resources. This means not just focusing on the dollars we can invest, but also paying attention to our ability to convene, plan, and mobilize partners. The VPC is a great example of that type of work. This cross-sector partnership works regionally across multiple sectors to prevent and respond to gun violence. MHB serves as the fiscal sponsor and backbone organization for VPC, but the primary funding sources for VPC are external. MHB provides staff support, the coalition of nearly 60 members plays a critical role in </a:t>
            </a:r>
          </a:p>
          <a:p>
            <a:endParaRPr lang="en-US" dirty="0"/>
          </a:p>
          <a:p>
            <a:r>
              <a:rPr lang="en-US" dirty="0"/>
              <a:t>READ SLIDE</a:t>
            </a:r>
          </a:p>
        </p:txBody>
      </p:sp>
      <p:sp>
        <p:nvSpPr>
          <p:cNvPr id="4" name="Slide Number Placeholder 3"/>
          <p:cNvSpPr>
            <a:spLocks noGrp="1"/>
          </p:cNvSpPr>
          <p:nvPr>
            <p:ph type="sldNum" sz="quarter" idx="5"/>
          </p:nvPr>
        </p:nvSpPr>
        <p:spPr/>
        <p:txBody>
          <a:bodyPr/>
          <a:lstStyle/>
          <a:p>
            <a:fld id="{4DC67D71-F83C-43F7-A969-4B20A9D2092A}" type="slidenum">
              <a:rPr lang="en-US" smtClean="0"/>
              <a:t>23</a:t>
            </a:fld>
            <a:endParaRPr lang="en-US"/>
          </a:p>
        </p:txBody>
      </p:sp>
    </p:spTree>
    <p:extLst>
      <p:ext uri="{BB962C8B-B14F-4D97-AF65-F5344CB8AC3E}">
        <p14:creationId xmlns:p14="http://schemas.microsoft.com/office/powerpoint/2010/main" val="3237902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SERENA</a:t>
            </a:r>
          </a:p>
          <a:p>
            <a:endParaRPr lang="en-US" dirty="0"/>
          </a:p>
          <a:p>
            <a:r>
              <a:rPr lang="en-US" dirty="0"/>
              <a:t>Feedback form our most recently completed CCSF application process this past spring. Emphasize how different our approach is to grantmaking. We don’t just rely on the paper applications. We make ourselves available as a resource so that people have a chance to put their best effort forward.</a:t>
            </a:r>
          </a:p>
        </p:txBody>
      </p:sp>
      <p:sp>
        <p:nvSpPr>
          <p:cNvPr id="4" name="Slide Number Placeholder 3"/>
          <p:cNvSpPr>
            <a:spLocks noGrp="1"/>
          </p:cNvSpPr>
          <p:nvPr>
            <p:ph type="sldNum" sz="quarter" idx="5"/>
          </p:nvPr>
        </p:nvSpPr>
        <p:spPr/>
        <p:txBody>
          <a:bodyPr/>
          <a:lstStyle/>
          <a:p>
            <a:fld id="{97BA30C5-7907-2249-84A8-CA2905C88B24}" type="slidenum">
              <a:rPr lang="en-US" smtClean="0"/>
              <a:t>25</a:t>
            </a:fld>
            <a:endParaRPr lang="en-US" dirty="0"/>
          </a:p>
        </p:txBody>
      </p:sp>
    </p:spTree>
    <p:extLst>
      <p:ext uri="{BB962C8B-B14F-4D97-AF65-F5344CB8AC3E}">
        <p14:creationId xmlns:p14="http://schemas.microsoft.com/office/powerpoint/2010/main" val="2610176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SERENA</a:t>
            </a:r>
          </a:p>
          <a:p>
            <a:endParaRPr lang="en-US" dirty="0"/>
          </a:p>
          <a:p>
            <a:r>
              <a:rPr lang="en-US" dirty="0"/>
              <a:t>MHB actively participates in peer funder cohorts to establish and uphold best practices in grantmaking. In 2021, the funders you see here adopted a set of standards that we call the Funded Partner Experience. It articulates our commitment to addressing the inherent power dynamics in grant making by respecting providers as partners in our mission to serve the community. These principles guide how we communicate, how we design our processes, and the value we place in the expertise of our partners who provide direct services.</a:t>
            </a:r>
          </a:p>
        </p:txBody>
      </p:sp>
      <p:sp>
        <p:nvSpPr>
          <p:cNvPr id="4" name="Slide Number Placeholder 3"/>
          <p:cNvSpPr>
            <a:spLocks noGrp="1"/>
          </p:cNvSpPr>
          <p:nvPr>
            <p:ph type="sldNum" sz="quarter" idx="5"/>
          </p:nvPr>
        </p:nvSpPr>
        <p:spPr/>
        <p:txBody>
          <a:bodyPr/>
          <a:lstStyle/>
          <a:p>
            <a:fld id="{4DC67D71-F83C-43F7-A969-4B20A9D2092A}" type="slidenum">
              <a:rPr lang="en-US" smtClean="0"/>
              <a:t>26</a:t>
            </a:fld>
            <a:endParaRPr lang="en-US"/>
          </a:p>
        </p:txBody>
      </p:sp>
    </p:spTree>
    <p:extLst>
      <p:ext uri="{BB962C8B-B14F-4D97-AF65-F5344CB8AC3E}">
        <p14:creationId xmlns:p14="http://schemas.microsoft.com/office/powerpoint/2010/main" val="1123190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SERENA</a:t>
            </a:r>
          </a:p>
          <a:p>
            <a:endParaRPr lang="en-US" dirty="0"/>
          </a:p>
          <a:p>
            <a:r>
              <a:rPr lang="en-US" dirty="0"/>
              <a:t>Here are a few examples of what we do to engage service providers as partners.</a:t>
            </a:r>
          </a:p>
          <a:p>
            <a:endParaRPr lang="en-US" dirty="0"/>
          </a:p>
          <a:p>
            <a:r>
              <a:rPr lang="en-US" dirty="0"/>
              <a:t>READ Slide</a:t>
            </a:r>
          </a:p>
        </p:txBody>
      </p:sp>
      <p:sp>
        <p:nvSpPr>
          <p:cNvPr id="4" name="Slide Number Placeholder 3"/>
          <p:cNvSpPr>
            <a:spLocks noGrp="1"/>
          </p:cNvSpPr>
          <p:nvPr>
            <p:ph type="sldNum" sz="quarter" idx="5"/>
          </p:nvPr>
        </p:nvSpPr>
        <p:spPr/>
        <p:txBody>
          <a:bodyPr/>
          <a:lstStyle/>
          <a:p>
            <a:fld id="{4DC67D71-F83C-43F7-A969-4B20A9D2092A}" type="slidenum">
              <a:rPr lang="en-US" smtClean="0"/>
              <a:t>27</a:t>
            </a:fld>
            <a:endParaRPr lang="en-US"/>
          </a:p>
        </p:txBody>
      </p:sp>
    </p:spTree>
    <p:extLst>
      <p:ext uri="{BB962C8B-B14F-4D97-AF65-F5344CB8AC3E}">
        <p14:creationId xmlns:p14="http://schemas.microsoft.com/office/powerpoint/2010/main" val="1361478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SERENA</a:t>
            </a:r>
          </a:p>
          <a:p>
            <a:endParaRPr lang="en-US" dirty="0"/>
          </a:p>
          <a:p>
            <a:r>
              <a:rPr lang="en-US" dirty="0"/>
              <a:t>As we’ve discussed, the Trustees have always centered the purpose of the fund in their investment strategies. This quote is taken directly from the ballot language that was used to pass the original children’s service fund tax. While the statute lists types of programs that can be funded, the ballot language communicates the intent of the fund. The community approved a measure to support prevention programs for children, youth, and their families. This philosophy has guided our decision to support afterschool programming and paved the way for our most recent ballot initiative to establish a dedicated early childhood fund.</a:t>
            </a:r>
          </a:p>
        </p:txBody>
      </p:sp>
      <p:sp>
        <p:nvSpPr>
          <p:cNvPr id="4" name="Slide Number Placeholder 3"/>
          <p:cNvSpPr>
            <a:spLocks noGrp="1"/>
          </p:cNvSpPr>
          <p:nvPr>
            <p:ph type="sldNum" sz="quarter" idx="5"/>
          </p:nvPr>
        </p:nvSpPr>
        <p:spPr/>
        <p:txBody>
          <a:bodyPr/>
          <a:lstStyle/>
          <a:p>
            <a:fld id="{4DC67D71-F83C-43F7-A969-4B20A9D2092A}" type="slidenum">
              <a:rPr lang="en-US" smtClean="0"/>
              <a:t>28</a:t>
            </a:fld>
            <a:endParaRPr lang="en-US"/>
          </a:p>
        </p:txBody>
      </p:sp>
    </p:spTree>
    <p:extLst>
      <p:ext uri="{BB962C8B-B14F-4D97-AF65-F5344CB8AC3E}">
        <p14:creationId xmlns:p14="http://schemas.microsoft.com/office/powerpoint/2010/main" val="21339435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SERENA</a:t>
            </a:r>
          </a:p>
          <a:p>
            <a:endParaRPr lang="en-US" dirty="0"/>
          </a:p>
          <a:p>
            <a:r>
              <a:rPr lang="en-US" dirty="0"/>
              <a:t>Emphasize the importance of actively participating and outline key dates coming up in early 2023. We will provide training, but as new members if you have additional questions, want one-on-one training or need other supports to help you feel prepared, don’t hesitate to ask. We want to make sure that everyone has the information they need to make good decisions and are confident and comfortable in their ability to contribute to the process in a meaningful way.</a:t>
            </a:r>
          </a:p>
        </p:txBody>
      </p:sp>
      <p:sp>
        <p:nvSpPr>
          <p:cNvPr id="4" name="Slide Number Placeholder 3"/>
          <p:cNvSpPr>
            <a:spLocks noGrp="1"/>
          </p:cNvSpPr>
          <p:nvPr>
            <p:ph type="sldNum" sz="quarter" idx="5"/>
          </p:nvPr>
        </p:nvSpPr>
        <p:spPr/>
        <p:txBody>
          <a:bodyPr/>
          <a:lstStyle/>
          <a:p>
            <a:fld id="{4DC67D71-F83C-43F7-A969-4B20A9D2092A}" type="slidenum">
              <a:rPr lang="en-US" smtClean="0"/>
              <a:t>29</a:t>
            </a:fld>
            <a:endParaRPr lang="en-US"/>
          </a:p>
        </p:txBody>
      </p:sp>
    </p:spTree>
    <p:extLst>
      <p:ext uri="{BB962C8B-B14F-4D97-AF65-F5344CB8AC3E}">
        <p14:creationId xmlns:p14="http://schemas.microsoft.com/office/powerpoint/2010/main" val="37030948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SERENA</a:t>
            </a:r>
          </a:p>
          <a:p>
            <a:endParaRPr lang="en-US" b="1" dirty="0"/>
          </a:p>
          <a:p>
            <a:r>
              <a:rPr lang="en-US" b="0" dirty="0"/>
              <a:t>Emphasize the current three-year cycle has some inherent challenges. We typically see turnover among some of the currently funded agencies each cycle and it is increasingly competitive for new organizations to get through the door. Equitable distribution of resources is sometimes challenging in a grant driven investment model.</a:t>
            </a:r>
          </a:p>
        </p:txBody>
      </p:sp>
      <p:sp>
        <p:nvSpPr>
          <p:cNvPr id="4" name="Slide Number Placeholder 3"/>
          <p:cNvSpPr>
            <a:spLocks noGrp="1"/>
          </p:cNvSpPr>
          <p:nvPr>
            <p:ph type="sldNum" sz="quarter" idx="10"/>
          </p:nvPr>
        </p:nvSpPr>
        <p:spPr/>
        <p:txBody>
          <a:bodyPr/>
          <a:lstStyle/>
          <a:p>
            <a:fld id="{5436711E-8336-4845-B2C4-067183A3FD0F}" type="slidenum">
              <a:rPr lang="en-US" smtClean="0"/>
              <a:t>30</a:t>
            </a:fld>
            <a:endParaRPr lang="en-US" dirty="0"/>
          </a:p>
        </p:txBody>
      </p:sp>
    </p:spTree>
    <p:extLst>
      <p:ext uri="{BB962C8B-B14F-4D97-AF65-F5344CB8AC3E}">
        <p14:creationId xmlns:p14="http://schemas.microsoft.com/office/powerpoint/2010/main" val="4405934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SERENA</a:t>
            </a:r>
          </a:p>
        </p:txBody>
      </p:sp>
      <p:sp>
        <p:nvSpPr>
          <p:cNvPr id="4" name="Slide Number Placeholder 3"/>
          <p:cNvSpPr>
            <a:spLocks noGrp="1"/>
          </p:cNvSpPr>
          <p:nvPr>
            <p:ph type="sldNum" sz="quarter" idx="5"/>
          </p:nvPr>
        </p:nvSpPr>
        <p:spPr/>
        <p:txBody>
          <a:bodyPr/>
          <a:lstStyle/>
          <a:p>
            <a:fld id="{4DC67D71-F83C-43F7-A969-4B20A9D2092A}" type="slidenum">
              <a:rPr lang="en-US" smtClean="0"/>
              <a:t>31</a:t>
            </a:fld>
            <a:endParaRPr lang="en-US"/>
          </a:p>
        </p:txBody>
      </p:sp>
    </p:spTree>
    <p:extLst>
      <p:ext uri="{BB962C8B-B14F-4D97-AF65-F5344CB8AC3E}">
        <p14:creationId xmlns:p14="http://schemas.microsoft.com/office/powerpoint/2010/main" val="34807917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CASSANDRA</a:t>
            </a:r>
          </a:p>
          <a:p>
            <a:endParaRPr lang="en-US" sz="1200" dirty="0">
              <a:latin typeface="+mn-lt"/>
            </a:endParaRPr>
          </a:p>
          <a:p>
            <a:r>
              <a:rPr lang="en-US" sz="1200" dirty="0">
                <a:latin typeface="+mn-lt"/>
              </a:rPr>
              <a:t>Next, we want to share a high-level overview of our Community Investment Policies. All funded organizations:</a:t>
            </a:r>
          </a:p>
          <a:p>
            <a:endParaRPr lang="en-US" sz="1200" dirty="0">
              <a:latin typeface="+mn-lt"/>
            </a:endParaRPr>
          </a:p>
          <a:p>
            <a:pPr marL="228600" indent="-228600">
              <a:buAutoNum type="arabicPeriod"/>
            </a:pPr>
            <a:r>
              <a:rPr lang="en-US" sz="1200" dirty="0">
                <a:latin typeface="+mn-lt"/>
              </a:rPr>
              <a:t>Must demonstrate stability and responsibility in terms of finance, administration, and management.</a:t>
            </a:r>
          </a:p>
          <a:p>
            <a:pPr marL="228600" indent="-228600">
              <a:buAutoNum type="arabicPeriod"/>
            </a:pPr>
            <a:endParaRPr lang="en-US" sz="1200" dirty="0">
              <a:latin typeface="+mn-lt"/>
            </a:endParaRPr>
          </a:p>
          <a:p>
            <a:pPr marL="228600" indent="-228600">
              <a:buAutoNum type="arabicPeriod"/>
            </a:pPr>
            <a:r>
              <a:rPr lang="en-US" sz="1200" dirty="0">
                <a:latin typeface="+mn-lt"/>
              </a:rPr>
              <a:t>Must follow all local, state and federal requirements.</a:t>
            </a:r>
          </a:p>
          <a:p>
            <a:pPr marL="228600" indent="-228600">
              <a:buAutoNum type="arabicPeriod"/>
            </a:pPr>
            <a:endParaRPr lang="en-US" sz="1200" b="1" dirty="0">
              <a:latin typeface="+mn-lt"/>
            </a:endParaRPr>
          </a:p>
          <a:p>
            <a:pPr marL="228600" indent="-228600">
              <a:buAutoNum type="arabicPeriod"/>
            </a:pPr>
            <a:r>
              <a:rPr lang="en-US" sz="1200" b="0" u="none" dirty="0">
                <a:latin typeface="+mn-lt"/>
              </a:rPr>
              <a:t>For individuals receiving clinical MH services a documented diagnosis is required BUT this does not apply to those receiving prevention or early intervention services</a:t>
            </a:r>
          </a:p>
          <a:p>
            <a:pPr marL="228600" indent="-228600">
              <a:buAutoNum type="arabicPeriod"/>
            </a:pPr>
            <a:endParaRPr lang="en-US" sz="1200" b="1" u="sng" dirty="0">
              <a:latin typeface="+mn-lt"/>
            </a:endParaRPr>
          </a:p>
          <a:p>
            <a:pPr marL="228600" indent="-228600">
              <a:buAutoNum type="arabicPeriod"/>
            </a:pPr>
            <a:r>
              <a:rPr lang="en-US" sz="1200" dirty="0">
                <a:latin typeface="+mn-lt"/>
              </a:rPr>
              <a:t>Culturally &amp; linguistically appropriate services must be provided</a:t>
            </a:r>
          </a:p>
          <a:p>
            <a:pPr marL="228600" indent="-228600">
              <a:buAutoNum type="arabicPeriod"/>
            </a:pPr>
            <a:endParaRPr lang="en-US" sz="1200" dirty="0">
              <a:latin typeface="+mn-lt"/>
            </a:endParaRPr>
          </a:p>
          <a:p>
            <a:pPr marL="228600" indent="-228600">
              <a:buAutoNum type="arabicPeriod"/>
            </a:pPr>
            <a:r>
              <a:rPr lang="en-US" sz="1200" dirty="0">
                <a:latin typeface="+mn-lt"/>
              </a:rPr>
              <a:t>All services must be provided in a content neutral manner and cannot be used to support of any religious education, service, or mission</a:t>
            </a:r>
            <a:endParaRPr lang="en-US" dirty="0"/>
          </a:p>
        </p:txBody>
      </p:sp>
      <p:sp>
        <p:nvSpPr>
          <p:cNvPr id="4" name="Slide Number Placeholder 3"/>
          <p:cNvSpPr>
            <a:spLocks noGrp="1"/>
          </p:cNvSpPr>
          <p:nvPr>
            <p:ph type="sldNum" sz="quarter" idx="5"/>
          </p:nvPr>
        </p:nvSpPr>
        <p:spPr/>
        <p:txBody>
          <a:bodyPr/>
          <a:lstStyle/>
          <a:p>
            <a:fld id="{440613FA-95C2-487F-974C-C6E715B5F87C}" type="slidenum">
              <a:rPr lang="en-US" smtClean="0"/>
              <a:t>32</a:t>
            </a:fld>
            <a:endParaRPr lang="en-US" dirty="0"/>
          </a:p>
        </p:txBody>
      </p:sp>
    </p:spTree>
    <p:extLst>
      <p:ext uri="{BB962C8B-B14F-4D97-AF65-F5344CB8AC3E}">
        <p14:creationId xmlns:p14="http://schemas.microsoft.com/office/powerpoint/2010/main" val="2513422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CASSANDRA</a:t>
            </a:r>
          </a:p>
          <a:p>
            <a:endParaRPr lang="en-US" dirty="0"/>
          </a:p>
          <a:p>
            <a:r>
              <a:rPr lang="en-US" dirty="0"/>
              <a:t>Like most plans, we used a SWOT analysis to understand our operating environment. You will see that our plan uses the term Strategic Opportunities, instead of goals. This is done to convey the importance of maintaining a plan that is responsive and flexible. There are 4 strategic opportunities that guide our work. The next few slides present the milestones that we set out to reach under each strategic opportunity. </a:t>
            </a:r>
          </a:p>
          <a:p>
            <a:endParaRPr lang="en-US" dirty="0"/>
          </a:p>
          <a:p>
            <a:r>
              <a:rPr lang="en-US" dirty="0"/>
              <a:t>Roadmap to Community Change is our Theory of Change which was adopted by the Trustees November 2021</a:t>
            </a:r>
          </a:p>
          <a:p>
            <a:endParaRPr lang="en-US" dirty="0"/>
          </a:p>
          <a:p>
            <a:r>
              <a:rPr lang="en-US" dirty="0"/>
              <a:t>CCSF process included new EC program</a:t>
            </a:r>
          </a:p>
          <a:p>
            <a:endParaRPr lang="en-US" dirty="0"/>
          </a:p>
          <a:p>
            <a:r>
              <a:rPr lang="en-US" dirty="0"/>
              <a:t>We currently have hybrid contracts that you will learn more about later that use both tax funds to support a single project. However, this strategic opportunity was not initially approved by the Board of Trustees when we were planning our grant cycles last year. During the upcoming board retreat, we plan to revisit the original concept of combining the CCSF &amp; CMHF proposals into one process to achieve our desired result of streamlining service delivery and improving outcomes for children and families. </a:t>
            </a:r>
          </a:p>
          <a:p>
            <a:endParaRPr lang="en-US" dirty="0"/>
          </a:p>
          <a:p>
            <a:r>
              <a:rPr lang="en-US" dirty="0"/>
              <a:t>Two MHB team members have begun drafting an equity framework that we used as a starting point when designing our CCSF FY23-25. The staff work has paused as we bring on new team members and reassign roles. In the meantime, the Board Chair, Deputy Director, and myself are participating in FTF Racial Equity Cohort</a:t>
            </a:r>
          </a:p>
        </p:txBody>
      </p:sp>
      <p:sp>
        <p:nvSpPr>
          <p:cNvPr id="4" name="Slide Number Placeholder 3"/>
          <p:cNvSpPr>
            <a:spLocks noGrp="1"/>
          </p:cNvSpPr>
          <p:nvPr>
            <p:ph type="sldNum" sz="quarter" idx="5"/>
          </p:nvPr>
        </p:nvSpPr>
        <p:spPr/>
        <p:txBody>
          <a:bodyPr/>
          <a:lstStyle/>
          <a:p>
            <a:fld id="{97BA30C5-7907-2249-84A8-CA2905C88B24}" type="slidenum">
              <a:rPr lang="en-US" smtClean="0"/>
              <a:t>4</a:t>
            </a:fld>
            <a:endParaRPr lang="en-US" dirty="0"/>
          </a:p>
        </p:txBody>
      </p:sp>
    </p:spTree>
    <p:extLst>
      <p:ext uri="{BB962C8B-B14F-4D97-AF65-F5344CB8AC3E}">
        <p14:creationId xmlns:p14="http://schemas.microsoft.com/office/powerpoint/2010/main" val="2912155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728" indent="0">
              <a:buFont typeface="+mj-lt"/>
              <a:buNone/>
            </a:pPr>
            <a:r>
              <a:rPr lang="en-US" sz="1200" b="1" dirty="0">
                <a:latin typeface="+mn-lt"/>
              </a:rPr>
              <a:t>CASSANDRA</a:t>
            </a:r>
          </a:p>
          <a:p>
            <a:pPr marL="109728" indent="0">
              <a:buFont typeface="+mj-lt"/>
              <a:buNone/>
            </a:pPr>
            <a:endParaRPr lang="en-US" sz="1200" dirty="0">
              <a:latin typeface="+mn-lt"/>
            </a:endParaRPr>
          </a:p>
          <a:p>
            <a:pPr marL="624078" indent="-514350">
              <a:buFont typeface="+mj-lt"/>
              <a:buAutoNum type="arabicPeriod" startAt="6"/>
            </a:pPr>
            <a:r>
              <a:rPr lang="en-US" sz="1200" dirty="0">
                <a:latin typeface="+mn-lt"/>
              </a:rPr>
              <a:t>MHB funds cannot duplicate or replace any other funding received</a:t>
            </a:r>
          </a:p>
          <a:p>
            <a:pPr marL="624078" indent="-514350">
              <a:buFont typeface="+mj-lt"/>
              <a:buAutoNum type="arabicPeriod" startAt="6"/>
            </a:pPr>
            <a:r>
              <a:rPr lang="en-US" sz="1200" dirty="0">
                <a:latin typeface="+mn-lt"/>
              </a:rPr>
              <a:t>Specific eligibility requirements for CCSF grants must be met </a:t>
            </a:r>
          </a:p>
          <a:p>
            <a:pPr marL="624078" indent="-514350">
              <a:buFont typeface="+mj-lt"/>
              <a:buAutoNum type="arabicPeriod" startAt="6"/>
            </a:pPr>
            <a:r>
              <a:rPr lang="en-US" sz="1200" dirty="0">
                <a:latin typeface="+mn-lt"/>
              </a:rPr>
              <a:t>A maximum request of $750K may be made per program per year</a:t>
            </a:r>
          </a:p>
          <a:p>
            <a:pPr marL="624078" indent="-514350">
              <a:buFont typeface="+mj-lt"/>
              <a:buAutoNum type="arabicPeriod" startAt="6"/>
            </a:pPr>
            <a:r>
              <a:rPr lang="en-US" sz="1200" dirty="0">
                <a:latin typeface="+mn-lt"/>
              </a:rPr>
              <a:t>A maximum request of $100K may be made for start-up project in year 1</a:t>
            </a:r>
          </a:p>
          <a:p>
            <a:pPr marL="624078" indent="-514350">
              <a:buFont typeface="+mj-lt"/>
              <a:buAutoNum type="arabicPeriod" startAt="6"/>
            </a:pPr>
            <a:r>
              <a:rPr lang="en-US" sz="1200" dirty="0">
                <a:latin typeface="+mn-lt"/>
              </a:rPr>
              <a:t>If your program or service requires MO certification or licensure (e.g., DMH certification, licensed clinicians) MHB requires verification of these credentials</a:t>
            </a:r>
          </a:p>
          <a:p>
            <a:pPr marL="624078" indent="-514350">
              <a:buFont typeface="+mj-lt"/>
              <a:buAutoNum type="arabicPeriod" startAt="6"/>
            </a:pPr>
            <a:r>
              <a:rPr lang="en-US" sz="1200" dirty="0">
                <a:latin typeface="+mn-lt"/>
              </a:rPr>
              <a:t>And as a final note, it is preferred that funded organizations are accredited (when possible), board members reside in St. Louis City or County and service delivery occur in the City</a:t>
            </a:r>
          </a:p>
        </p:txBody>
      </p:sp>
      <p:sp>
        <p:nvSpPr>
          <p:cNvPr id="4" name="Slide Number Placeholder 3"/>
          <p:cNvSpPr>
            <a:spLocks noGrp="1"/>
          </p:cNvSpPr>
          <p:nvPr>
            <p:ph type="sldNum" sz="quarter" idx="5"/>
          </p:nvPr>
        </p:nvSpPr>
        <p:spPr/>
        <p:txBody>
          <a:bodyPr/>
          <a:lstStyle/>
          <a:p>
            <a:fld id="{440613FA-95C2-487F-974C-C6E715B5F87C}" type="slidenum">
              <a:rPr lang="en-US" smtClean="0"/>
              <a:t>33</a:t>
            </a:fld>
            <a:endParaRPr lang="en-US" dirty="0"/>
          </a:p>
        </p:txBody>
      </p:sp>
    </p:spTree>
    <p:extLst>
      <p:ext uri="{BB962C8B-B14F-4D97-AF65-F5344CB8AC3E}">
        <p14:creationId xmlns:p14="http://schemas.microsoft.com/office/powerpoint/2010/main" val="37649544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latin typeface="+mn-lt"/>
              </a:rPr>
              <a:t>CASSANDRA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latin typeface="+mn-lt"/>
              </a:rPr>
              <a:t>Trustees make final decisions.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latin typeface="+mn-lt"/>
              </a:rPr>
              <a:t>Explain limitations of sunshine law and open records with decision making in public meetings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mn-lt"/>
              </a:rPr>
              <a:t>Now we are going to shift gears from understanding the application requirements to what we are calling ”the fine print” to ensure we are being as transparent as possible and seeking to explain the funding requirements as clearly as we can. </a:t>
            </a:r>
            <a:r>
              <a:rPr lang="en-US" sz="1000" b="0" i="0" u="none" strike="noStrike" kern="1200" dirty="0">
                <a:solidFill>
                  <a:schemeClr val="tx1"/>
                </a:solidFill>
                <a:effectLst/>
                <a:latin typeface="+mn-lt"/>
                <a:ea typeface="+mn-ea"/>
                <a:cs typeface="+mn-cs"/>
              </a:rPr>
              <a:t>Ultimately, MHB makes the best choices it can with the information available, but also like any written document it’s not possible to anticipate every possibility. This may mean that adjustments need to be made along the way and in all cases, we will be transparent whenever we need to course correct.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mn-lt"/>
              </a:rPr>
              <a:t>Our disclaimers listed here outline </a:t>
            </a:r>
            <a:r>
              <a:rPr lang="en-US" sz="1000" b="0" i="0" u="none" strike="noStrike" kern="1200" dirty="0">
                <a:solidFill>
                  <a:schemeClr val="tx1"/>
                </a:solidFill>
                <a:effectLst/>
                <a:latin typeface="+mn-lt"/>
                <a:ea typeface="+mn-ea"/>
                <a:cs typeface="+mn-cs"/>
              </a:rPr>
              <a:t>MHB’s legal authority to make changes as needed to achieve the best outcomes possible for the community. In plain language this statement indicates that:</a:t>
            </a:r>
            <a:endParaRPr lang="en-US" sz="1000" dirty="0">
              <a:latin typeface="+mn-lt"/>
            </a:endParaRPr>
          </a:p>
          <a:p>
            <a:endParaRPr lang="en-US" sz="1000" b="0" i="0" dirty="0">
              <a:solidFill>
                <a:srgbClr val="000000"/>
              </a:solidFill>
              <a:effectLst/>
              <a:latin typeface="+mn-lt"/>
            </a:endParaRPr>
          </a:p>
          <a:p>
            <a:r>
              <a:rPr lang="en-US" sz="1000" b="0" i="0" dirty="0">
                <a:solidFill>
                  <a:srgbClr val="000000"/>
                </a:solidFill>
                <a:effectLst/>
                <a:latin typeface="+mn-lt"/>
              </a:rPr>
              <a:t>* The competitive funding application process can be amended, modified or cancelled at anytime</a:t>
            </a:r>
          </a:p>
          <a:p>
            <a:endParaRPr lang="en-US" sz="1000" b="0" i="0" dirty="0">
              <a:solidFill>
                <a:srgbClr val="000000"/>
              </a:solidFill>
              <a:effectLst/>
              <a:latin typeface="+mn-lt"/>
            </a:endParaRPr>
          </a:p>
          <a:p>
            <a:r>
              <a:rPr lang="en-US" sz="1000" b="0" i="0" dirty="0">
                <a:solidFill>
                  <a:srgbClr val="000000"/>
                </a:solidFill>
                <a:effectLst/>
                <a:latin typeface="+mn-lt"/>
              </a:rPr>
              <a:t>* Any and all applications can be rejected, formalities waived, and then applications selected at MHB’s sole discretion in the best interest of MHB as allowed by state statute or regulation</a:t>
            </a:r>
          </a:p>
          <a:p>
            <a:endParaRPr lang="en-US" sz="1000" b="0" i="0" dirty="0">
              <a:solidFill>
                <a:srgbClr val="000000"/>
              </a:solidFill>
              <a:effectLst/>
              <a:latin typeface="+mn-lt"/>
            </a:endParaRPr>
          </a:p>
          <a:p>
            <a:r>
              <a:rPr lang="en-US" sz="1000" b="0" i="0" dirty="0">
                <a:solidFill>
                  <a:srgbClr val="000000"/>
                </a:solidFill>
                <a:effectLst/>
                <a:latin typeface="+mn-lt"/>
              </a:rPr>
              <a:t>* Applications that are inconsistent with Missouri statutes and regulations, St. Louis City ordinances, or MHB policies and priorities can be rejected</a:t>
            </a:r>
          </a:p>
          <a:p>
            <a:br>
              <a:rPr lang="en-US" sz="1000" b="0" i="0" dirty="0">
                <a:solidFill>
                  <a:srgbClr val="000000"/>
                </a:solidFill>
                <a:effectLst/>
                <a:latin typeface="+mn-lt"/>
              </a:rPr>
            </a:br>
            <a:r>
              <a:rPr lang="en-US" sz="1000" b="0" i="0" dirty="0">
                <a:solidFill>
                  <a:srgbClr val="000000"/>
                </a:solidFill>
                <a:effectLst/>
                <a:latin typeface="+mn-lt"/>
              </a:rPr>
              <a:t>* Specific terms of an application can be negotiated </a:t>
            </a:r>
          </a:p>
          <a:p>
            <a:endParaRPr lang="en-US" sz="1000" b="0" i="0" dirty="0">
              <a:solidFill>
                <a:srgbClr val="000000"/>
              </a:solidFill>
              <a:effectLst/>
              <a:latin typeface="+mn-lt"/>
            </a:endParaRPr>
          </a:p>
          <a:p>
            <a:r>
              <a:rPr lang="en-US" sz="1000" b="0" i="0" dirty="0">
                <a:solidFill>
                  <a:srgbClr val="000000"/>
                </a:solidFill>
                <a:effectLst/>
                <a:latin typeface="+mn-lt"/>
              </a:rPr>
              <a:t>* Supplemental information or documentation from applicants to clarify and/or verify information provided in the application may be required </a:t>
            </a:r>
          </a:p>
          <a:p>
            <a:endParaRPr lang="en-US" sz="1000" b="0" i="0" dirty="0">
              <a:solidFill>
                <a:srgbClr val="000000"/>
              </a:solidFill>
              <a:effectLst/>
              <a:latin typeface="+mn-lt"/>
            </a:endParaRPr>
          </a:p>
          <a:p>
            <a:r>
              <a:rPr lang="en-US" sz="1000" b="0" i="0" dirty="0">
                <a:solidFill>
                  <a:srgbClr val="000000"/>
                </a:solidFill>
                <a:effectLst/>
                <a:latin typeface="+mn-lt"/>
              </a:rPr>
              <a:t>* The competitive funding application process does not mean MHB must select an applicant or pay any expenses associated with application preparation</a:t>
            </a:r>
          </a:p>
          <a:p>
            <a:endParaRPr lang="en-US" sz="1000" b="0" i="0" dirty="0">
              <a:solidFill>
                <a:srgbClr val="000000"/>
              </a:solidFill>
              <a:effectLst/>
              <a:latin typeface="+mn-lt"/>
            </a:endParaRPr>
          </a:p>
          <a:p>
            <a:r>
              <a:rPr lang="en-US" sz="1000" b="0" i="0" dirty="0">
                <a:solidFill>
                  <a:srgbClr val="000000"/>
                </a:solidFill>
                <a:effectLst/>
                <a:latin typeface="+mn-lt"/>
              </a:rPr>
              <a:t>* And finally any of the above can happen at any time without notice, without liability, and MHB is not responsible for any associated expenses</a:t>
            </a:r>
          </a:p>
        </p:txBody>
      </p:sp>
      <p:sp>
        <p:nvSpPr>
          <p:cNvPr id="4" name="Slide Number Placeholder 3"/>
          <p:cNvSpPr>
            <a:spLocks noGrp="1"/>
          </p:cNvSpPr>
          <p:nvPr>
            <p:ph type="sldNum" sz="quarter" idx="5"/>
          </p:nvPr>
        </p:nvSpPr>
        <p:spPr/>
        <p:txBody>
          <a:bodyPr/>
          <a:lstStyle/>
          <a:p>
            <a:fld id="{440613FA-95C2-487F-974C-C6E715B5F87C}" type="slidenum">
              <a:rPr lang="en-US" smtClean="0"/>
              <a:t>34</a:t>
            </a:fld>
            <a:endParaRPr lang="en-US" dirty="0"/>
          </a:p>
        </p:txBody>
      </p:sp>
    </p:spTree>
    <p:extLst>
      <p:ext uri="{BB962C8B-B14F-4D97-AF65-F5344CB8AC3E}">
        <p14:creationId xmlns:p14="http://schemas.microsoft.com/office/powerpoint/2010/main" val="40759050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CASSANDRA</a:t>
            </a:r>
          </a:p>
        </p:txBody>
      </p:sp>
      <p:sp>
        <p:nvSpPr>
          <p:cNvPr id="4" name="Slide Number Placeholder 3"/>
          <p:cNvSpPr>
            <a:spLocks noGrp="1"/>
          </p:cNvSpPr>
          <p:nvPr>
            <p:ph type="sldNum" sz="quarter" idx="5"/>
          </p:nvPr>
        </p:nvSpPr>
        <p:spPr/>
        <p:txBody>
          <a:bodyPr/>
          <a:lstStyle/>
          <a:p>
            <a:fld id="{4DC67D71-F83C-43F7-A969-4B20A9D2092A}" type="slidenum">
              <a:rPr lang="en-US" smtClean="0"/>
              <a:t>35</a:t>
            </a:fld>
            <a:endParaRPr lang="en-US"/>
          </a:p>
        </p:txBody>
      </p:sp>
    </p:spTree>
    <p:extLst>
      <p:ext uri="{BB962C8B-B14F-4D97-AF65-F5344CB8AC3E}">
        <p14:creationId xmlns:p14="http://schemas.microsoft.com/office/powerpoint/2010/main" val="2332894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dk1"/>
                </a:solidFill>
                <a:latin typeface="+mn-lt"/>
                <a:ea typeface="+mn-ea"/>
                <a:cs typeface="+mn-cs"/>
              </a:rPr>
              <a:t>CASSANDRA</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I will highlight a few milestones that demonstrate how we think about impact.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Later in the presentation we will talk in greater detail about our current fund allocation process. Here I want to point out that we are a learning organization that is always thinking about continuous quality improvement of our funding process. This means enhancing our current grantmaking processes, as well as considering new funding mechanisms that might be better suited for smaller community-based organizations or organizations that are focused on an emerging need. This could include other ways to identify investment opportunities that don’t solely rely on grant applications.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The training and engagement milestone reinforces our learning agenda. Last fiscal year all MHB staff completed Mental Health First Aid Training and Alive and Well Trauma Awareness training. This year, staff will complete Youth Mental Health First Aid training. We are considering a menu of trainings that we think might also be appropriate for trustees to level set our knowledge of basic mental health concepts, programs, and practices. We also intend to integrate more opportunities to learn about regional issues and initiatives through board presentations, special meetings, and retreats that will allow us to take a deeper dive on critical issues.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This last milestone really speaks to the importance of expanding the pool of resources that are available to support programs and initiatives. This could take the form of adding more Medicaid Match programs to our portfolio, we currently have one for Adolescent C-STAR outpatient substance use services for youth ages 12 - 17, increasing federal grant revenue, and managing private foundation grants. This is a strategy that has significant potential for growth, and we will be discussing this more during our retreat.</a:t>
            </a:r>
          </a:p>
          <a:p>
            <a:endParaRPr lang="en-US" dirty="0"/>
          </a:p>
        </p:txBody>
      </p:sp>
      <p:sp>
        <p:nvSpPr>
          <p:cNvPr id="4" name="Slide Number Placeholder 3"/>
          <p:cNvSpPr>
            <a:spLocks noGrp="1"/>
          </p:cNvSpPr>
          <p:nvPr>
            <p:ph type="sldNum" sz="quarter" idx="5"/>
          </p:nvPr>
        </p:nvSpPr>
        <p:spPr/>
        <p:txBody>
          <a:bodyPr/>
          <a:lstStyle/>
          <a:p>
            <a:fld id="{97BA30C5-7907-2249-84A8-CA2905C88B24}" type="slidenum">
              <a:rPr lang="en-US" smtClean="0"/>
              <a:t>5</a:t>
            </a:fld>
            <a:endParaRPr lang="en-US" dirty="0"/>
          </a:p>
        </p:txBody>
      </p:sp>
    </p:spTree>
    <p:extLst>
      <p:ext uri="{BB962C8B-B14F-4D97-AF65-F5344CB8AC3E}">
        <p14:creationId xmlns:p14="http://schemas.microsoft.com/office/powerpoint/2010/main" val="3169119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CASSANDRA</a:t>
            </a:r>
          </a:p>
          <a:p>
            <a:endParaRPr lang="en-US" dirty="0"/>
          </a:p>
          <a:p>
            <a:r>
              <a:rPr lang="en-US" dirty="0"/>
              <a:t>MHB has been leading the way for several years in demonstrating the value and importance of including community members in decision-making processes. Through a five-year partnership with the City and County health departments, called RECAST, we helped design and support a regional participatory budgeting process in which community members voted to allocate funding for community projects. MHB has provided technical assistance and consultation to peer funders to help them integrate community reviewers into their decision-making processes. Lastly, MHB has staffed community reviews for City departments to ensure community participation in allocation decisions related to public health and public safety. We continue to build out our capacity to teach government and foundation partners how to engage community and of course we rely on community reviewers for our own grant review process.</a:t>
            </a:r>
          </a:p>
        </p:txBody>
      </p:sp>
      <p:sp>
        <p:nvSpPr>
          <p:cNvPr id="4" name="Slide Number Placeholder 3"/>
          <p:cNvSpPr>
            <a:spLocks noGrp="1"/>
          </p:cNvSpPr>
          <p:nvPr>
            <p:ph type="sldNum" sz="quarter" idx="5"/>
          </p:nvPr>
        </p:nvSpPr>
        <p:spPr/>
        <p:txBody>
          <a:bodyPr/>
          <a:lstStyle/>
          <a:p>
            <a:fld id="{97BA30C5-7907-2249-84A8-CA2905C88B24}" type="slidenum">
              <a:rPr lang="en-US" smtClean="0"/>
              <a:t>6</a:t>
            </a:fld>
            <a:endParaRPr lang="en-US" dirty="0"/>
          </a:p>
        </p:txBody>
      </p:sp>
    </p:spTree>
    <p:extLst>
      <p:ext uri="{BB962C8B-B14F-4D97-AF65-F5344CB8AC3E}">
        <p14:creationId xmlns:p14="http://schemas.microsoft.com/office/powerpoint/2010/main" val="2371169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CASSANDRA </a:t>
            </a:r>
          </a:p>
          <a:p>
            <a:endParaRPr lang="en-US" dirty="0"/>
          </a:p>
          <a:p>
            <a:endParaRPr lang="en-US" dirty="0"/>
          </a:p>
          <a:p>
            <a:r>
              <a:rPr lang="en-US" dirty="0"/>
              <a:t>Now I want to show you how all of what you’ve just heard comes together in our Theory of Change. At the core of our Theory of Change is a belief that People must be at the Center of everything we do. We adapted the University of Pennsylvania’s Center for High Impact Philanthropy 5 Strategies to Address Mental Health &amp; Addiction which emerged as the most promising ways for philanthropy to better address mental health disorders and addiction in the U.S.  The model was developed by the Center using the best available evidence synthesizing academic literature, research, and existing frameworks while incorporating the perspectives of donors, clinicians, and practitioners.  Additionally, in the process of developing the model the Center engaged individuals with lived experience, along with their caregivers and incorporated more than 50 experts in workshop and small group settings.  The five purple circles in the middle contain populations of focus and a brief description of the types of interventions that are most impactful for each population.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BA30C5-7907-2249-84A8-CA2905C88B2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7839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200" b="1" dirty="0">
                <a:solidFill>
                  <a:srgbClr val="A15EA5"/>
                </a:solidFill>
                <a:effectLst/>
                <a:latin typeface="Arial" panose="020B0604020202020204" pitchFamily="34" charset="0"/>
                <a:ea typeface="Arial" panose="020B0604020202020204" pitchFamily="34" charset="0"/>
              </a:rPr>
              <a:t>CASSANDRA</a:t>
            </a:r>
          </a:p>
          <a:p>
            <a:pPr marL="0" marR="0" lvl="0" indent="0">
              <a:lnSpc>
                <a:spcPct val="107000"/>
              </a:lnSpc>
              <a:spcBef>
                <a:spcPts val="0"/>
              </a:spcBef>
              <a:spcAft>
                <a:spcPts val="0"/>
              </a:spcAft>
              <a:buFont typeface="Symbol" panose="05050102010706020507" pitchFamily="18" charset="2"/>
              <a:buNone/>
            </a:pPr>
            <a:endParaRPr lang="en-US" sz="1200" b="1" dirty="0">
              <a:solidFill>
                <a:srgbClr val="A15EA5"/>
              </a:solidFill>
              <a:effectLst/>
              <a:latin typeface="Arial" panose="020B0604020202020204" pitchFamily="34" charset="0"/>
              <a:ea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200" b="1" dirty="0">
                <a:solidFill>
                  <a:srgbClr val="A15EA5"/>
                </a:solidFill>
                <a:effectLst/>
                <a:latin typeface="Arial" panose="020B0604020202020204" pitchFamily="34" charset="0"/>
                <a:ea typeface="Arial" panose="020B0604020202020204" pitchFamily="34" charset="0"/>
              </a:rPr>
              <a:t>Partnering</a:t>
            </a:r>
            <a:r>
              <a:rPr lang="en-US" sz="1200" dirty="0">
                <a:effectLst/>
                <a:latin typeface="Arial" panose="020B0604020202020204" pitchFamily="34" charset="0"/>
                <a:ea typeface="Arial" panose="020B0604020202020204" pitchFamily="34" charset="0"/>
              </a:rPr>
              <a:t>—by leveraging other funding sources and regional relationships, MHB supports multi-sector partnerships to build equitable, just systems of behavioral health and related services</a:t>
            </a:r>
          </a:p>
          <a:p>
            <a:pPr marL="342900" marR="0" lvl="0" indent="-342900">
              <a:lnSpc>
                <a:spcPct val="107000"/>
              </a:lnSpc>
              <a:spcBef>
                <a:spcPts val="0"/>
              </a:spcBef>
              <a:spcAft>
                <a:spcPts val="0"/>
              </a:spcAft>
              <a:buFont typeface="Symbol" panose="05050102010706020507" pitchFamily="18" charset="2"/>
              <a:buChar char=""/>
            </a:pPr>
            <a:r>
              <a:rPr lang="en-US" sz="1200" b="1" dirty="0">
                <a:solidFill>
                  <a:srgbClr val="09A9C1"/>
                </a:solidFill>
                <a:effectLst/>
                <a:latin typeface="Arial" panose="020B0604020202020204" pitchFamily="34" charset="0"/>
                <a:ea typeface="Arial" panose="020B0604020202020204" pitchFamily="34" charset="0"/>
              </a:rPr>
              <a:t>Investing</a:t>
            </a:r>
            <a:r>
              <a:rPr lang="en-US" sz="1200" dirty="0">
                <a:effectLst/>
                <a:latin typeface="Arial" panose="020B0604020202020204" pitchFamily="34" charset="0"/>
                <a:ea typeface="Arial" panose="020B0604020202020204" pitchFamily="34" charset="0"/>
              </a:rPr>
              <a:t>—MHB builds capacity in the City of St. Louis through funding, relationship building, and technical assistance for organizations who serve the behavioral health needs of City residents</a:t>
            </a:r>
          </a:p>
          <a:p>
            <a:pPr marL="342900" marR="0" lvl="0" indent="-342900">
              <a:lnSpc>
                <a:spcPct val="107000"/>
              </a:lnSpc>
              <a:spcBef>
                <a:spcPts val="0"/>
              </a:spcBef>
              <a:spcAft>
                <a:spcPts val="0"/>
              </a:spcAft>
              <a:buFont typeface="Symbol" panose="05050102010706020507" pitchFamily="18" charset="2"/>
              <a:buChar char=""/>
            </a:pPr>
            <a:r>
              <a:rPr lang="en-US" sz="1200" b="1" dirty="0">
                <a:solidFill>
                  <a:srgbClr val="A6CE39"/>
                </a:solidFill>
                <a:effectLst/>
                <a:latin typeface="Arial" panose="020B0604020202020204" pitchFamily="34" charset="0"/>
                <a:ea typeface="Arial" panose="020B0604020202020204" pitchFamily="34" charset="0"/>
              </a:rPr>
              <a:t>Empowering</a:t>
            </a:r>
            <a:r>
              <a:rPr lang="en-US" sz="1200" dirty="0">
                <a:effectLst/>
                <a:latin typeface="Arial" panose="020B0604020202020204" pitchFamily="34" charset="0"/>
                <a:ea typeface="Arial" panose="020B0604020202020204" pitchFamily="34" charset="0"/>
              </a:rPr>
              <a:t>—Community-driven solutions inform MHB’s efforts by highlighting gaps, inequitable root causes, and opportunities for innovation</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BA30C5-7907-2249-84A8-CA2905C88B2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4825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Serena</a:t>
            </a:r>
          </a:p>
        </p:txBody>
      </p:sp>
      <p:sp>
        <p:nvSpPr>
          <p:cNvPr id="4" name="Slide Number Placeholder 3"/>
          <p:cNvSpPr>
            <a:spLocks noGrp="1"/>
          </p:cNvSpPr>
          <p:nvPr>
            <p:ph type="sldNum" sz="quarter" idx="5"/>
          </p:nvPr>
        </p:nvSpPr>
        <p:spPr/>
        <p:txBody>
          <a:bodyPr/>
          <a:lstStyle/>
          <a:p>
            <a:fld id="{4DC67D71-F83C-43F7-A969-4B20A9D2092A}" type="slidenum">
              <a:rPr lang="en-US" smtClean="0"/>
              <a:t>9</a:t>
            </a:fld>
            <a:endParaRPr lang="en-US"/>
          </a:p>
        </p:txBody>
      </p:sp>
    </p:spTree>
    <p:extLst>
      <p:ext uri="{BB962C8B-B14F-4D97-AF65-F5344CB8AC3E}">
        <p14:creationId xmlns:p14="http://schemas.microsoft.com/office/powerpoint/2010/main" val="1004702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SERENA</a:t>
            </a:r>
          </a:p>
          <a:p>
            <a:endParaRPr lang="en-US" dirty="0"/>
          </a:p>
          <a:p>
            <a:r>
              <a:rPr lang="en-US" dirty="0"/>
              <a:t>Most of MHB’s investment activity takes place using three-year grant application cycles. This approach has its advantages and drawbacks. In the next section of the presentation, we will discuss the major and minor (meaning smaller in scale, but not in significance) investment strategies currently used by MHB. As you learn about our current approach, please think about elements that you believe are strong and merit continuation. Also, listen for opportunities to make improvements. Receiving the information in this way, will help prepare you for the more in-depth discussions we will be having about proposed changes to our Investment Approach during our board retreat next week.</a:t>
            </a:r>
          </a:p>
        </p:txBody>
      </p:sp>
      <p:sp>
        <p:nvSpPr>
          <p:cNvPr id="4" name="Slide Number Placeholder 3"/>
          <p:cNvSpPr>
            <a:spLocks noGrp="1"/>
          </p:cNvSpPr>
          <p:nvPr>
            <p:ph type="sldNum" sz="quarter" idx="5"/>
          </p:nvPr>
        </p:nvSpPr>
        <p:spPr/>
        <p:txBody>
          <a:bodyPr/>
          <a:lstStyle/>
          <a:p>
            <a:fld id="{4DC67D71-F83C-43F7-A969-4B20A9D2092A}" type="slidenum">
              <a:rPr lang="en-US" smtClean="0"/>
              <a:t>10</a:t>
            </a:fld>
            <a:endParaRPr lang="en-US"/>
          </a:p>
        </p:txBody>
      </p:sp>
    </p:spTree>
    <p:extLst>
      <p:ext uri="{BB962C8B-B14F-4D97-AF65-F5344CB8AC3E}">
        <p14:creationId xmlns:p14="http://schemas.microsoft.com/office/powerpoint/2010/main" val="38636158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MHB Bcknds B 00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STL MHB MASTER LOGO without TAG PERIODS.png"/>
          <p:cNvPicPr>
            <a:picLocks noChangeAspect="1"/>
          </p:cNvPicPr>
          <p:nvPr userDrawn="1"/>
        </p:nvPicPr>
        <p:blipFill rotWithShape="1">
          <a:blip r:embed="rId3" cstate="screen">
            <a:extLst>
              <a:ext uri="{28A0092B-C50C-407E-A947-70E740481C1C}">
                <a14:useLocalDpi xmlns:a14="http://schemas.microsoft.com/office/drawing/2010/main"/>
              </a:ext>
            </a:extLst>
          </a:blip>
          <a:srcRect r="36181"/>
          <a:stretch/>
        </p:blipFill>
        <p:spPr>
          <a:xfrm>
            <a:off x="508000" y="657110"/>
            <a:ext cx="2749550" cy="1117493"/>
          </a:xfrm>
          <a:prstGeom prst="rect">
            <a:avLst/>
          </a:prstGeom>
        </p:spPr>
      </p:pic>
      <p:pic>
        <p:nvPicPr>
          <p:cNvPr id="9" name="Picture 8" descr="STL MHB MASTER LOGO without TAG PERIODS.png"/>
          <p:cNvPicPr>
            <a:picLocks noChangeAspect="1"/>
          </p:cNvPicPr>
          <p:nvPr userDrawn="1"/>
        </p:nvPicPr>
        <p:blipFill rotWithShape="1">
          <a:blip r:embed="rId3" cstate="screen">
            <a:extLst>
              <a:ext uri="{28A0092B-C50C-407E-A947-70E740481C1C}">
                <a14:useLocalDpi xmlns:a14="http://schemas.microsoft.com/office/drawing/2010/main"/>
              </a:ext>
            </a:extLst>
          </a:blip>
          <a:srcRect l="62934" r="-4055"/>
          <a:stretch/>
        </p:blipFill>
        <p:spPr>
          <a:xfrm>
            <a:off x="6762750" y="657110"/>
            <a:ext cx="1771650" cy="1117493"/>
          </a:xfrm>
          <a:prstGeom prst="rect">
            <a:avLst/>
          </a:prstGeom>
        </p:spPr>
      </p:pic>
      <p:sp>
        <p:nvSpPr>
          <p:cNvPr id="2" name="Title 1"/>
          <p:cNvSpPr>
            <a:spLocks noGrp="1"/>
          </p:cNvSpPr>
          <p:nvPr>
            <p:ph type="ctrTitle"/>
          </p:nvPr>
        </p:nvSpPr>
        <p:spPr>
          <a:xfrm>
            <a:off x="486649" y="2679336"/>
            <a:ext cx="6046746" cy="1809336"/>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79308" y="6042771"/>
            <a:ext cx="3771069" cy="556471"/>
          </a:xfrm>
        </p:spPr>
        <p:txBody>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573129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Date Placeholder 3"/>
          <p:cNvSpPr>
            <a:spLocks noGrp="1"/>
          </p:cNvSpPr>
          <p:nvPr>
            <p:ph type="dt" sz="half" idx="2"/>
          </p:nvPr>
        </p:nvSpPr>
        <p:spPr>
          <a:xfrm>
            <a:off x="6271189" y="635635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fld id="{8466350E-FD96-544C-AE0E-5023492063AA}" type="datetime4">
              <a:rPr lang="en-US" smtClean="0"/>
              <a:t>January 6, 2023</a:t>
            </a:fld>
            <a:endParaRPr lang="en-US" dirty="0"/>
          </a:p>
        </p:txBody>
      </p:sp>
      <p:sp>
        <p:nvSpPr>
          <p:cNvPr id="9" name="Slide Number Placeholder 5"/>
          <p:cNvSpPr>
            <a:spLocks noGrp="1"/>
          </p:cNvSpPr>
          <p:nvPr>
            <p:ph type="sldNum" sz="quarter" idx="4"/>
          </p:nvPr>
        </p:nvSpPr>
        <p:spPr>
          <a:xfrm>
            <a:off x="6641292" y="6356350"/>
            <a:ext cx="2133600" cy="365125"/>
          </a:xfrm>
          <a:prstGeom prst="rect">
            <a:avLst/>
          </a:prstGeom>
        </p:spPr>
        <p:txBody>
          <a:bodyPr vert="horz" lIns="91440" tIns="45720" rIns="91440" bIns="45720" rtlCol="0" anchor="ctr"/>
          <a:lstStyle>
            <a:lvl1pPr algn="r">
              <a:defRPr sz="1100">
                <a:solidFill>
                  <a:schemeClr val="tx1"/>
                </a:solidFill>
                <a:latin typeface="Arial"/>
                <a:cs typeface="Arial"/>
              </a:defRPr>
            </a:lvl1pPr>
          </a:lstStyle>
          <a:p>
            <a:fld id="{287F944C-6315-6042-840E-B3BFFC821D31}" type="slidenum">
              <a:rPr lang="en-US" smtClean="0"/>
              <a:pPr/>
              <a:t>‹#›</a:t>
            </a:fld>
            <a:endParaRPr lang="en-US" dirty="0"/>
          </a:p>
        </p:txBody>
      </p:sp>
    </p:spTree>
    <p:extLst>
      <p:ext uri="{BB962C8B-B14F-4D97-AF65-F5344CB8AC3E}">
        <p14:creationId xmlns:p14="http://schemas.microsoft.com/office/powerpoint/2010/main" val="390960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p:nvPr userDrawn="1"/>
        </p:nvSpPr>
        <p:spPr>
          <a:xfrm>
            <a:off x="0" y="0"/>
            <a:ext cx="9144000" cy="59436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71189" y="635635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fld id="{68F07696-A4C3-104F-B2B4-D0AAA6E4798F}" type="datetime4">
              <a:rPr lang="en-US" smtClean="0"/>
              <a:t>January 6, 2023</a:t>
            </a:fld>
            <a:endParaRPr lang="en-US" dirty="0"/>
          </a:p>
        </p:txBody>
      </p:sp>
      <p:sp>
        <p:nvSpPr>
          <p:cNvPr id="10" name="Slide Number Placeholder 5"/>
          <p:cNvSpPr>
            <a:spLocks noGrp="1"/>
          </p:cNvSpPr>
          <p:nvPr>
            <p:ph type="sldNum" sz="quarter" idx="4"/>
          </p:nvPr>
        </p:nvSpPr>
        <p:spPr>
          <a:xfrm>
            <a:off x="6641292" y="6356350"/>
            <a:ext cx="2133600" cy="365125"/>
          </a:xfrm>
          <a:prstGeom prst="rect">
            <a:avLst/>
          </a:prstGeom>
        </p:spPr>
        <p:txBody>
          <a:bodyPr vert="horz" lIns="91440" tIns="45720" rIns="91440" bIns="45720" rtlCol="0" anchor="ctr"/>
          <a:lstStyle>
            <a:lvl1pPr algn="r">
              <a:defRPr sz="1100">
                <a:solidFill>
                  <a:schemeClr val="tx1"/>
                </a:solidFill>
                <a:latin typeface="Arial"/>
                <a:cs typeface="Arial"/>
              </a:defRPr>
            </a:lvl1pPr>
          </a:lstStyle>
          <a:p>
            <a:fld id="{287F944C-6315-6042-840E-B3BFFC821D31}" type="slidenum">
              <a:rPr lang="en-US" smtClean="0"/>
              <a:pPr/>
              <a:t>‹#›</a:t>
            </a:fld>
            <a:endParaRPr lang="en-US" dirty="0"/>
          </a:p>
        </p:txBody>
      </p:sp>
      <p:pic>
        <p:nvPicPr>
          <p:cNvPr id="6" name="Picture 5" descr="STLMHB Brand Signature for PPT FOOTER RGB 042018_nota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325" y="6207000"/>
            <a:ext cx="1022350" cy="438910"/>
          </a:xfrm>
          <a:prstGeom prst="rect">
            <a:avLst/>
          </a:prstGeom>
        </p:spPr>
      </p:pic>
    </p:spTree>
    <p:extLst>
      <p:ext uri="{BB962C8B-B14F-4D97-AF65-F5344CB8AC3E}">
        <p14:creationId xmlns:p14="http://schemas.microsoft.com/office/powerpoint/2010/main" val="415424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10" name="Picture 9" descr="MHB Bcknds B 006.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STL MHB MASTER LOGO without TAG PERIODS.png"/>
          <p:cNvPicPr>
            <a:picLocks noChangeAspect="1"/>
          </p:cNvPicPr>
          <p:nvPr userDrawn="1"/>
        </p:nvPicPr>
        <p:blipFill rotWithShape="1">
          <a:blip r:embed="rId3" cstate="screen">
            <a:extLst>
              <a:ext uri="{28A0092B-C50C-407E-A947-70E740481C1C}">
                <a14:useLocalDpi xmlns:a14="http://schemas.microsoft.com/office/drawing/2010/main"/>
              </a:ext>
            </a:extLst>
          </a:blip>
          <a:srcRect r="36181"/>
          <a:stretch/>
        </p:blipFill>
        <p:spPr>
          <a:xfrm>
            <a:off x="508000" y="657110"/>
            <a:ext cx="2749550" cy="1117493"/>
          </a:xfrm>
          <a:prstGeom prst="rect">
            <a:avLst/>
          </a:prstGeom>
        </p:spPr>
      </p:pic>
      <p:pic>
        <p:nvPicPr>
          <p:cNvPr id="9" name="Picture 8" descr="STL MHB MASTER LOGO without TAG PERIODS.png"/>
          <p:cNvPicPr>
            <a:picLocks noChangeAspect="1"/>
          </p:cNvPicPr>
          <p:nvPr userDrawn="1"/>
        </p:nvPicPr>
        <p:blipFill rotWithShape="1">
          <a:blip r:embed="rId3" cstate="screen">
            <a:extLst>
              <a:ext uri="{28A0092B-C50C-407E-A947-70E740481C1C}">
                <a14:useLocalDpi xmlns:a14="http://schemas.microsoft.com/office/drawing/2010/main"/>
              </a:ext>
            </a:extLst>
          </a:blip>
          <a:srcRect l="62934" r="-4055"/>
          <a:stretch/>
        </p:blipFill>
        <p:spPr>
          <a:xfrm>
            <a:off x="6762750" y="657110"/>
            <a:ext cx="1771650" cy="1117493"/>
          </a:xfrm>
          <a:prstGeom prst="rect">
            <a:avLst/>
          </a:prstGeom>
        </p:spPr>
      </p:pic>
      <p:sp>
        <p:nvSpPr>
          <p:cNvPr id="2" name="Title 1"/>
          <p:cNvSpPr>
            <a:spLocks noGrp="1"/>
          </p:cNvSpPr>
          <p:nvPr>
            <p:ph type="ctrTitle"/>
          </p:nvPr>
        </p:nvSpPr>
        <p:spPr>
          <a:xfrm>
            <a:off x="486649" y="2679336"/>
            <a:ext cx="6046746" cy="1809336"/>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79308" y="6042771"/>
            <a:ext cx="3771069" cy="556471"/>
          </a:xfrm>
        </p:spPr>
        <p:txBody>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61925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10" name="Picture 9" descr="MHB Bcknds B 005.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STL MHB MASTER LOGO without TAG PERIODS.png"/>
          <p:cNvPicPr>
            <a:picLocks noChangeAspect="1"/>
          </p:cNvPicPr>
          <p:nvPr userDrawn="1"/>
        </p:nvPicPr>
        <p:blipFill rotWithShape="1">
          <a:blip r:embed="rId3" cstate="screen">
            <a:extLst>
              <a:ext uri="{28A0092B-C50C-407E-A947-70E740481C1C}">
                <a14:useLocalDpi xmlns:a14="http://schemas.microsoft.com/office/drawing/2010/main"/>
              </a:ext>
            </a:extLst>
          </a:blip>
          <a:srcRect r="36181"/>
          <a:stretch/>
        </p:blipFill>
        <p:spPr>
          <a:xfrm>
            <a:off x="508000" y="657110"/>
            <a:ext cx="2749550" cy="1117493"/>
          </a:xfrm>
          <a:prstGeom prst="rect">
            <a:avLst/>
          </a:prstGeom>
        </p:spPr>
      </p:pic>
      <p:pic>
        <p:nvPicPr>
          <p:cNvPr id="9" name="Picture 8" descr="STL MHB MASTER LOGO without TAG PERIODS.png"/>
          <p:cNvPicPr>
            <a:picLocks noChangeAspect="1"/>
          </p:cNvPicPr>
          <p:nvPr userDrawn="1"/>
        </p:nvPicPr>
        <p:blipFill rotWithShape="1">
          <a:blip r:embed="rId3" cstate="screen">
            <a:extLst>
              <a:ext uri="{28A0092B-C50C-407E-A947-70E740481C1C}">
                <a14:useLocalDpi xmlns:a14="http://schemas.microsoft.com/office/drawing/2010/main"/>
              </a:ext>
            </a:extLst>
          </a:blip>
          <a:srcRect l="62934" r="-4055"/>
          <a:stretch/>
        </p:blipFill>
        <p:spPr>
          <a:xfrm>
            <a:off x="6762750" y="657110"/>
            <a:ext cx="1771650" cy="1117493"/>
          </a:xfrm>
          <a:prstGeom prst="rect">
            <a:avLst/>
          </a:prstGeom>
        </p:spPr>
      </p:pic>
      <p:sp>
        <p:nvSpPr>
          <p:cNvPr id="2" name="Title 1"/>
          <p:cNvSpPr>
            <a:spLocks noGrp="1"/>
          </p:cNvSpPr>
          <p:nvPr>
            <p:ph type="ctrTitle"/>
          </p:nvPr>
        </p:nvSpPr>
        <p:spPr>
          <a:xfrm>
            <a:off x="486649" y="2679336"/>
            <a:ext cx="6046746" cy="1809336"/>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79308" y="6042771"/>
            <a:ext cx="3771069" cy="556471"/>
          </a:xfrm>
        </p:spPr>
        <p:txBody>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093612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6641292" y="6356350"/>
            <a:ext cx="2133600" cy="365125"/>
          </a:xfrm>
          <a:prstGeom prst="rect">
            <a:avLst/>
          </a:prstGeom>
        </p:spPr>
        <p:txBody>
          <a:bodyPr vert="horz" lIns="91440" tIns="45720" rIns="91440" bIns="45720" rtlCol="0" anchor="ctr"/>
          <a:lstStyle>
            <a:lvl1pPr algn="r">
              <a:defRPr sz="1100">
                <a:solidFill>
                  <a:schemeClr val="tx1"/>
                </a:solidFill>
                <a:latin typeface="Arial"/>
                <a:cs typeface="Arial"/>
              </a:defRPr>
            </a:lvl1pPr>
          </a:lstStyle>
          <a:p>
            <a:fld id="{287F944C-6315-6042-840E-B3BFFC821D31}" type="slidenum">
              <a:rPr lang="en-US" smtClean="0"/>
              <a:pPr/>
              <a:t>‹#›</a:t>
            </a:fld>
            <a:endParaRPr lang="en-US" dirty="0"/>
          </a:p>
        </p:txBody>
      </p:sp>
    </p:spTree>
    <p:extLst>
      <p:ext uri="{BB962C8B-B14F-4D97-AF65-F5344CB8AC3E}">
        <p14:creationId xmlns:p14="http://schemas.microsoft.com/office/powerpoint/2010/main" val="3315021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5" name="Picture 14" descr="MHB Bcknds E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6629"/>
          </a:xfrm>
          <a:prstGeom prst="rect">
            <a:avLst/>
          </a:prstGeom>
        </p:spPr>
      </p:pic>
      <p:sp>
        <p:nvSpPr>
          <p:cNvPr id="2" name="Title 1"/>
          <p:cNvSpPr>
            <a:spLocks noGrp="1"/>
          </p:cNvSpPr>
          <p:nvPr>
            <p:ph type="title" hasCustomPrompt="1"/>
          </p:nvPr>
        </p:nvSpPr>
        <p:spPr>
          <a:xfrm>
            <a:off x="444501" y="440439"/>
            <a:ext cx="8225094" cy="1746300"/>
          </a:xfrm>
        </p:spPr>
        <p:txBody>
          <a:bodyPr anchor="b"/>
          <a:lstStyle>
            <a:lvl1pPr algn="l">
              <a:defRPr sz="3200" b="0" cap="none">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444501" y="2370846"/>
            <a:ext cx="8225094" cy="1500187"/>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Date Placeholder 3"/>
          <p:cNvSpPr>
            <a:spLocks noGrp="1"/>
          </p:cNvSpPr>
          <p:nvPr>
            <p:ph type="dt" sz="half" idx="2"/>
          </p:nvPr>
        </p:nvSpPr>
        <p:spPr>
          <a:xfrm>
            <a:off x="6271189" y="635635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fld id="{945F9967-D669-2044-B7A4-59105BC695C9}" type="datetime4">
              <a:rPr lang="en-US" smtClean="0"/>
              <a:t>January 6, 2023</a:t>
            </a:fld>
            <a:endParaRPr lang="en-US" dirty="0"/>
          </a:p>
        </p:txBody>
      </p:sp>
      <p:sp>
        <p:nvSpPr>
          <p:cNvPr id="14" name="Slide Number Placeholder 5"/>
          <p:cNvSpPr>
            <a:spLocks noGrp="1"/>
          </p:cNvSpPr>
          <p:nvPr>
            <p:ph type="sldNum" sz="quarter" idx="4"/>
          </p:nvPr>
        </p:nvSpPr>
        <p:spPr>
          <a:xfrm>
            <a:off x="6641292" y="6356350"/>
            <a:ext cx="2133600" cy="365125"/>
          </a:xfrm>
          <a:prstGeom prst="rect">
            <a:avLst/>
          </a:prstGeom>
        </p:spPr>
        <p:txBody>
          <a:bodyPr vert="horz" lIns="91440" tIns="45720" rIns="91440" bIns="45720" rtlCol="0" anchor="ctr"/>
          <a:lstStyle>
            <a:lvl1pPr algn="r">
              <a:defRPr sz="1100">
                <a:solidFill>
                  <a:schemeClr val="tx1"/>
                </a:solidFill>
                <a:latin typeface="Arial"/>
                <a:cs typeface="Arial"/>
              </a:defRPr>
            </a:lvl1pPr>
          </a:lstStyle>
          <a:p>
            <a:fld id="{287F944C-6315-6042-840E-B3BFFC821D31}" type="slidenum">
              <a:rPr lang="en-US" smtClean="0"/>
              <a:pPr/>
              <a:t>‹#›</a:t>
            </a:fld>
            <a:endParaRPr lang="en-US" dirty="0"/>
          </a:p>
        </p:txBody>
      </p:sp>
      <p:pic>
        <p:nvPicPr>
          <p:cNvPr id="8" name="Picture 7" descr="STLMHB Brand Signature for PPT FOOTER RGB 042018_nota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1325" y="6207000"/>
            <a:ext cx="1022350" cy="438910"/>
          </a:xfrm>
          <a:prstGeom prst="rect">
            <a:avLst/>
          </a:prstGeom>
        </p:spPr>
      </p:pic>
    </p:spTree>
    <p:extLst>
      <p:ext uri="{BB962C8B-B14F-4D97-AF65-F5344CB8AC3E}">
        <p14:creationId xmlns:p14="http://schemas.microsoft.com/office/powerpoint/2010/main" val="2426809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sp>
        <p:nvSpPr>
          <p:cNvPr id="9" name="Rectangle 8"/>
          <p:cNvSpPr/>
          <p:nvPr userDrawn="1"/>
        </p:nvSpPr>
        <p:spPr>
          <a:xfrm>
            <a:off x="0" y="0"/>
            <a:ext cx="9144000" cy="5943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44501" y="440439"/>
            <a:ext cx="8225094" cy="1746300"/>
          </a:xfrm>
        </p:spPr>
        <p:txBody>
          <a:bodyPr anchor="b"/>
          <a:lstStyle>
            <a:lvl1pPr algn="l">
              <a:defRPr sz="3200" b="0" cap="none">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444501" y="2370846"/>
            <a:ext cx="8225094" cy="1500187"/>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Date Placeholder 3"/>
          <p:cNvSpPr>
            <a:spLocks noGrp="1"/>
          </p:cNvSpPr>
          <p:nvPr>
            <p:ph type="dt" sz="half" idx="2"/>
          </p:nvPr>
        </p:nvSpPr>
        <p:spPr>
          <a:xfrm>
            <a:off x="6271189" y="635635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fld id="{A8BD8249-E0F5-1049-8541-47EAF4DA503A}" type="datetime4">
              <a:rPr lang="en-US" smtClean="0"/>
              <a:t>January 6, 2023</a:t>
            </a:fld>
            <a:endParaRPr lang="en-US" dirty="0"/>
          </a:p>
        </p:txBody>
      </p:sp>
      <p:sp>
        <p:nvSpPr>
          <p:cNvPr id="13" name="Slide Number Placeholder 5"/>
          <p:cNvSpPr>
            <a:spLocks noGrp="1"/>
          </p:cNvSpPr>
          <p:nvPr>
            <p:ph type="sldNum" sz="quarter" idx="4"/>
          </p:nvPr>
        </p:nvSpPr>
        <p:spPr>
          <a:xfrm>
            <a:off x="6641292" y="6356350"/>
            <a:ext cx="2133600" cy="365125"/>
          </a:xfrm>
          <a:prstGeom prst="rect">
            <a:avLst/>
          </a:prstGeom>
        </p:spPr>
        <p:txBody>
          <a:bodyPr vert="horz" lIns="91440" tIns="45720" rIns="91440" bIns="45720" rtlCol="0" anchor="ctr"/>
          <a:lstStyle>
            <a:lvl1pPr algn="r">
              <a:defRPr sz="1100">
                <a:solidFill>
                  <a:schemeClr val="tx1"/>
                </a:solidFill>
                <a:latin typeface="Arial"/>
                <a:cs typeface="Arial"/>
              </a:defRPr>
            </a:lvl1pPr>
          </a:lstStyle>
          <a:p>
            <a:fld id="{287F944C-6315-6042-840E-B3BFFC821D31}" type="slidenum">
              <a:rPr lang="en-US" smtClean="0"/>
              <a:pPr/>
              <a:t>‹#›</a:t>
            </a:fld>
            <a:endParaRPr lang="en-US" dirty="0"/>
          </a:p>
        </p:txBody>
      </p:sp>
      <p:pic>
        <p:nvPicPr>
          <p:cNvPr id="11" name="Picture 10" descr="STLMHB Brand Signature for PPT FOOTER RGB 042018_nota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325" y="6207000"/>
            <a:ext cx="1022350" cy="438910"/>
          </a:xfrm>
          <a:prstGeom prst="rect">
            <a:avLst/>
          </a:prstGeom>
        </p:spPr>
      </p:pic>
    </p:spTree>
    <p:extLst>
      <p:ext uri="{BB962C8B-B14F-4D97-AF65-F5344CB8AC3E}">
        <p14:creationId xmlns:p14="http://schemas.microsoft.com/office/powerpoint/2010/main" val="1916680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4" name="Picture 3" descr="MHB Bcknds 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6629"/>
          </a:xfrm>
          <a:prstGeom prst="rect">
            <a:avLst/>
          </a:prstGeom>
        </p:spPr>
      </p:pic>
      <p:sp>
        <p:nvSpPr>
          <p:cNvPr id="2" name="Title 1"/>
          <p:cNvSpPr>
            <a:spLocks noGrp="1"/>
          </p:cNvSpPr>
          <p:nvPr>
            <p:ph type="title" hasCustomPrompt="1"/>
          </p:nvPr>
        </p:nvSpPr>
        <p:spPr>
          <a:xfrm>
            <a:off x="444501" y="440439"/>
            <a:ext cx="8225094" cy="1746300"/>
          </a:xfrm>
        </p:spPr>
        <p:txBody>
          <a:bodyPr anchor="b"/>
          <a:lstStyle>
            <a:lvl1pPr algn="l">
              <a:defRPr sz="3200" b="0" cap="none">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444501" y="2370846"/>
            <a:ext cx="8225094" cy="1500187"/>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Date Placeholder 3"/>
          <p:cNvSpPr>
            <a:spLocks noGrp="1"/>
          </p:cNvSpPr>
          <p:nvPr>
            <p:ph type="dt" sz="half" idx="2"/>
          </p:nvPr>
        </p:nvSpPr>
        <p:spPr>
          <a:xfrm>
            <a:off x="6271189" y="635635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fld id="{2A426BFE-2333-0746-A516-6DEF36BCF74C}" type="datetime4">
              <a:rPr lang="en-US" smtClean="0"/>
              <a:t>January 6, 2023</a:t>
            </a:fld>
            <a:endParaRPr lang="en-US" dirty="0"/>
          </a:p>
        </p:txBody>
      </p:sp>
      <p:sp>
        <p:nvSpPr>
          <p:cNvPr id="13" name="Slide Number Placeholder 5"/>
          <p:cNvSpPr>
            <a:spLocks noGrp="1"/>
          </p:cNvSpPr>
          <p:nvPr>
            <p:ph type="sldNum" sz="quarter" idx="4"/>
          </p:nvPr>
        </p:nvSpPr>
        <p:spPr>
          <a:xfrm>
            <a:off x="6641292" y="6356350"/>
            <a:ext cx="2133600" cy="365125"/>
          </a:xfrm>
          <a:prstGeom prst="rect">
            <a:avLst/>
          </a:prstGeom>
        </p:spPr>
        <p:txBody>
          <a:bodyPr vert="horz" lIns="91440" tIns="45720" rIns="91440" bIns="45720" rtlCol="0" anchor="ctr"/>
          <a:lstStyle>
            <a:lvl1pPr algn="r">
              <a:defRPr sz="1100">
                <a:solidFill>
                  <a:schemeClr val="tx1"/>
                </a:solidFill>
                <a:latin typeface="Arial"/>
                <a:cs typeface="Arial"/>
              </a:defRPr>
            </a:lvl1pPr>
          </a:lstStyle>
          <a:p>
            <a:fld id="{287F944C-6315-6042-840E-B3BFFC821D31}" type="slidenum">
              <a:rPr lang="en-US" smtClean="0"/>
              <a:pPr/>
              <a:t>‹#›</a:t>
            </a:fld>
            <a:endParaRPr lang="en-US" dirty="0"/>
          </a:p>
        </p:txBody>
      </p:sp>
      <p:pic>
        <p:nvPicPr>
          <p:cNvPr id="9" name="Picture 8" descr="STLMHB Brand Signature for PPT FOOTER RGB 042018_nota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1325" y="6207000"/>
            <a:ext cx="1022350" cy="438910"/>
          </a:xfrm>
          <a:prstGeom prst="rect">
            <a:avLst/>
          </a:prstGeom>
        </p:spPr>
      </p:pic>
    </p:spTree>
    <p:extLst>
      <p:ext uri="{BB962C8B-B14F-4D97-AF65-F5344CB8AC3E}">
        <p14:creationId xmlns:p14="http://schemas.microsoft.com/office/powerpoint/2010/main" val="2935023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30300"/>
            <a:ext cx="4038600" cy="4720197"/>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30300"/>
            <a:ext cx="4038600" cy="4720197"/>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10"/>
          </p:nvPr>
        </p:nvSpPr>
        <p:spPr>
          <a:xfrm>
            <a:off x="6271189" y="635635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fld id="{25B8800B-9F5F-F846-B616-8D93E75A6C84}" type="datetime4">
              <a:rPr lang="en-US" smtClean="0"/>
              <a:t>January 6, 2023</a:t>
            </a:fld>
            <a:endParaRPr lang="en-US" dirty="0"/>
          </a:p>
        </p:txBody>
      </p:sp>
      <p:sp>
        <p:nvSpPr>
          <p:cNvPr id="11" name="Slide Number Placeholder 5"/>
          <p:cNvSpPr>
            <a:spLocks noGrp="1"/>
          </p:cNvSpPr>
          <p:nvPr>
            <p:ph type="sldNum" sz="quarter" idx="4"/>
          </p:nvPr>
        </p:nvSpPr>
        <p:spPr>
          <a:xfrm>
            <a:off x="6641292" y="6356350"/>
            <a:ext cx="2133600" cy="365125"/>
          </a:xfrm>
          <a:prstGeom prst="rect">
            <a:avLst/>
          </a:prstGeom>
        </p:spPr>
        <p:txBody>
          <a:bodyPr vert="horz" lIns="91440" tIns="45720" rIns="91440" bIns="45720" rtlCol="0" anchor="ctr"/>
          <a:lstStyle>
            <a:lvl1pPr algn="r">
              <a:defRPr sz="1100">
                <a:solidFill>
                  <a:schemeClr val="tx1"/>
                </a:solidFill>
                <a:latin typeface="Arial"/>
                <a:cs typeface="Arial"/>
              </a:defRPr>
            </a:lvl1pPr>
          </a:lstStyle>
          <a:p>
            <a:fld id="{287F944C-6315-6042-840E-B3BFFC821D31}" type="slidenum">
              <a:rPr lang="en-US" smtClean="0"/>
              <a:pPr/>
              <a:t>‹#›</a:t>
            </a:fld>
            <a:endParaRPr lang="en-US" dirty="0"/>
          </a:p>
        </p:txBody>
      </p:sp>
    </p:spTree>
    <p:extLst>
      <p:ext uri="{BB962C8B-B14F-4D97-AF65-F5344CB8AC3E}">
        <p14:creationId xmlns:p14="http://schemas.microsoft.com/office/powerpoint/2010/main" val="2567465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03313"/>
            <a:ext cx="4040188" cy="505588"/>
          </a:xfrm>
        </p:spPr>
        <p:txBody>
          <a:bodyPr anchor="t"/>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82306"/>
            <a:ext cx="4040188" cy="436289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03313"/>
            <a:ext cx="4041775" cy="505588"/>
          </a:xfrm>
        </p:spPr>
        <p:txBody>
          <a:bodyPr anchor="t"/>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82306"/>
            <a:ext cx="4041775" cy="436289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3"/>
          <p:cNvSpPr>
            <a:spLocks noGrp="1"/>
          </p:cNvSpPr>
          <p:nvPr>
            <p:ph type="dt" sz="half" idx="10"/>
          </p:nvPr>
        </p:nvSpPr>
        <p:spPr>
          <a:xfrm>
            <a:off x="6271189" y="635635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fld id="{5FC0CE27-7AC2-F94C-A270-6413DED8A74C}" type="datetime4">
              <a:rPr lang="en-US" smtClean="0"/>
              <a:t>January 6, 2023</a:t>
            </a:fld>
            <a:endParaRPr lang="en-US" dirty="0"/>
          </a:p>
        </p:txBody>
      </p:sp>
      <p:sp>
        <p:nvSpPr>
          <p:cNvPr id="13" name="Slide Number Placeholder 5"/>
          <p:cNvSpPr>
            <a:spLocks noGrp="1"/>
          </p:cNvSpPr>
          <p:nvPr>
            <p:ph type="sldNum" sz="quarter" idx="11"/>
          </p:nvPr>
        </p:nvSpPr>
        <p:spPr>
          <a:xfrm>
            <a:off x="6641292" y="6356350"/>
            <a:ext cx="2133600" cy="365125"/>
          </a:xfrm>
          <a:prstGeom prst="rect">
            <a:avLst/>
          </a:prstGeom>
        </p:spPr>
        <p:txBody>
          <a:bodyPr vert="horz" lIns="91440" tIns="45720" rIns="91440" bIns="45720" rtlCol="0" anchor="ctr"/>
          <a:lstStyle>
            <a:lvl1pPr algn="r">
              <a:defRPr sz="1100">
                <a:solidFill>
                  <a:schemeClr val="tx1"/>
                </a:solidFill>
                <a:latin typeface="Arial"/>
                <a:cs typeface="Arial"/>
              </a:defRPr>
            </a:lvl1pPr>
          </a:lstStyle>
          <a:p>
            <a:fld id="{287F944C-6315-6042-840E-B3BFFC821D31}" type="slidenum">
              <a:rPr lang="en-US" smtClean="0"/>
              <a:pPr/>
              <a:t>‹#›</a:t>
            </a:fld>
            <a:endParaRPr lang="en-US" dirty="0"/>
          </a:p>
        </p:txBody>
      </p:sp>
    </p:spTree>
    <p:extLst>
      <p:ext uri="{BB962C8B-B14F-4D97-AF65-F5344CB8AC3E}">
        <p14:creationId xmlns:p14="http://schemas.microsoft.com/office/powerpoint/2010/main" val="4105675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9" name="Straight Connector 8"/>
          <p:cNvCxnSpPr/>
          <p:nvPr userDrawn="1"/>
        </p:nvCxnSpPr>
        <p:spPr>
          <a:xfrm flipV="1">
            <a:off x="457200" y="1008062"/>
            <a:ext cx="8267700" cy="12700"/>
          </a:xfrm>
          <a:prstGeom prst="line">
            <a:avLst/>
          </a:prstGeom>
          <a:ln w="63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457200" y="127000"/>
            <a:ext cx="8229600" cy="853613"/>
          </a:xfrm>
          <a:prstGeom prst="rect">
            <a:avLst/>
          </a:prstGeom>
        </p:spPr>
        <p:txBody>
          <a:bodyPr vert="horz" lIns="0" tIns="0" rIns="0" bIns="0" rtlCol="0" anchor="b">
            <a:noAutofit/>
          </a:bodyPr>
          <a:lstStyle/>
          <a:p>
            <a:r>
              <a:rPr lang="en-US" dirty="0"/>
              <a:t>Click to edit Master title style</a:t>
            </a:r>
          </a:p>
        </p:txBody>
      </p:sp>
      <p:sp>
        <p:nvSpPr>
          <p:cNvPr id="3" name="Text Placeholder 2"/>
          <p:cNvSpPr>
            <a:spLocks noGrp="1"/>
          </p:cNvSpPr>
          <p:nvPr>
            <p:ph type="body" idx="1"/>
          </p:nvPr>
        </p:nvSpPr>
        <p:spPr>
          <a:xfrm>
            <a:off x="457200" y="1134532"/>
            <a:ext cx="8229600" cy="471596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71189" y="635635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fld id="{914102CC-2C54-B544-AF45-0E6B8270D4F3}" type="datetime4">
              <a:rPr lang="en-US" smtClean="0"/>
              <a:t>January 6, 2023</a:t>
            </a:fld>
            <a:endParaRPr lang="en-US" dirty="0"/>
          </a:p>
        </p:txBody>
      </p:sp>
      <p:sp>
        <p:nvSpPr>
          <p:cNvPr id="6" name="Slide Number Placeholder 5"/>
          <p:cNvSpPr>
            <a:spLocks noGrp="1"/>
          </p:cNvSpPr>
          <p:nvPr>
            <p:ph type="sldNum" sz="quarter" idx="4"/>
          </p:nvPr>
        </p:nvSpPr>
        <p:spPr>
          <a:xfrm>
            <a:off x="6641292" y="6356350"/>
            <a:ext cx="2133600" cy="365125"/>
          </a:xfrm>
          <a:prstGeom prst="rect">
            <a:avLst/>
          </a:prstGeom>
        </p:spPr>
        <p:txBody>
          <a:bodyPr vert="horz" lIns="91440" tIns="45720" rIns="91440" bIns="45720" rtlCol="0" anchor="ctr"/>
          <a:lstStyle>
            <a:lvl1pPr algn="r">
              <a:defRPr sz="1100">
                <a:solidFill>
                  <a:schemeClr val="tx1"/>
                </a:solidFill>
                <a:latin typeface="Arial"/>
                <a:cs typeface="Arial"/>
              </a:defRPr>
            </a:lvl1pPr>
          </a:lstStyle>
          <a:p>
            <a:fld id="{287F944C-6315-6042-840E-B3BFFC821D31}" type="slidenum">
              <a:rPr lang="en-US" smtClean="0"/>
              <a:pPr/>
              <a:t>‹#›</a:t>
            </a:fld>
            <a:endParaRPr lang="en-US" dirty="0"/>
          </a:p>
        </p:txBody>
      </p:sp>
      <p:pic>
        <p:nvPicPr>
          <p:cNvPr id="5" name="Picture 4" descr="STLMHB Brand Signature for PPT FOOTER RGB 042018_notag.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41325" y="6207000"/>
            <a:ext cx="1022350" cy="438910"/>
          </a:xfrm>
          <a:prstGeom prst="rect">
            <a:avLst/>
          </a:prstGeom>
        </p:spPr>
      </p:pic>
    </p:spTree>
    <p:extLst>
      <p:ext uri="{BB962C8B-B14F-4D97-AF65-F5344CB8AC3E}">
        <p14:creationId xmlns:p14="http://schemas.microsoft.com/office/powerpoint/2010/main" val="33842810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defTabSz="457200" rtl="0" eaLnBrk="1" latinLnBrk="0" hangingPunct="1">
        <a:lnSpc>
          <a:spcPts val="3300"/>
        </a:lnSpc>
        <a:spcBef>
          <a:spcPts val="0"/>
        </a:spcBef>
        <a:buNone/>
        <a:defRPr sz="3200" kern="1200">
          <a:solidFill>
            <a:schemeClr val="tx2"/>
          </a:solidFill>
          <a:latin typeface="+mj-lt"/>
          <a:ea typeface="+mj-ea"/>
          <a:cs typeface="+mj-cs"/>
        </a:defRPr>
      </a:lvl1pPr>
    </p:titleStyle>
    <p:bodyStyle>
      <a:lvl1pPr marL="227013" indent="-227013" algn="l" defTabSz="457200" rtl="0" eaLnBrk="1" latinLnBrk="0" hangingPunct="1">
        <a:spcBef>
          <a:spcPts val="1200"/>
        </a:spcBef>
        <a:buClr>
          <a:schemeClr val="accent1"/>
        </a:buClr>
        <a:buFont typeface="Arial"/>
        <a:buChar char="•"/>
        <a:defRPr sz="2400" kern="1200">
          <a:solidFill>
            <a:schemeClr val="tx2"/>
          </a:solidFill>
          <a:latin typeface="Arial"/>
          <a:ea typeface="+mn-ea"/>
          <a:cs typeface="Arial"/>
        </a:defRPr>
      </a:lvl1pPr>
      <a:lvl2pPr marL="573088" indent="-287338" algn="l" defTabSz="457200" rtl="0" eaLnBrk="1" latinLnBrk="0" hangingPunct="1">
        <a:spcBef>
          <a:spcPts val="1200"/>
        </a:spcBef>
        <a:buClr>
          <a:schemeClr val="accent1"/>
        </a:buClr>
        <a:buFont typeface="Lucida Grande"/>
        <a:buChar char="-"/>
        <a:defRPr sz="2000" kern="1200">
          <a:solidFill>
            <a:schemeClr val="tx2"/>
          </a:solidFill>
          <a:latin typeface="Arial"/>
          <a:ea typeface="+mn-ea"/>
          <a:cs typeface="Arial"/>
        </a:defRPr>
      </a:lvl2pPr>
      <a:lvl3pPr marL="857250" indent="-228600" algn="l" defTabSz="457200" rtl="0" eaLnBrk="1" latinLnBrk="0" hangingPunct="1">
        <a:spcBef>
          <a:spcPts val="1200"/>
        </a:spcBef>
        <a:buClr>
          <a:schemeClr val="accent1"/>
        </a:buClr>
        <a:buFont typeface="Lucida Grande"/>
        <a:buChar char="-"/>
        <a:defRPr sz="1800" kern="1200">
          <a:solidFill>
            <a:schemeClr val="tx2"/>
          </a:solidFill>
          <a:latin typeface="Arial"/>
          <a:ea typeface="+mn-ea"/>
          <a:cs typeface="Arial"/>
        </a:defRPr>
      </a:lvl3pPr>
      <a:lvl4pPr marL="1144588" indent="-228600" algn="l" defTabSz="457200" rtl="0" eaLnBrk="1" latinLnBrk="0" hangingPunct="1">
        <a:spcBef>
          <a:spcPts val="1200"/>
        </a:spcBef>
        <a:buClr>
          <a:schemeClr val="accent1"/>
        </a:buClr>
        <a:buFont typeface="Lucida Grande"/>
        <a:buChar char="-"/>
        <a:defRPr sz="1600" kern="1200">
          <a:solidFill>
            <a:schemeClr val="tx2"/>
          </a:solidFill>
          <a:latin typeface="Arial"/>
          <a:ea typeface="+mn-ea"/>
          <a:cs typeface="Arial"/>
        </a:defRPr>
      </a:lvl4pPr>
      <a:lvl5pPr marL="1433513" indent="-228600" algn="l" defTabSz="457200" rtl="0" eaLnBrk="1" latinLnBrk="0" hangingPunct="1">
        <a:spcBef>
          <a:spcPts val="1200"/>
        </a:spcBef>
        <a:buClr>
          <a:schemeClr val="accent1"/>
        </a:buClr>
        <a:buFont typeface="Lucida Grande"/>
        <a:buChar char="-"/>
        <a:defRPr sz="16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jpg"/><Relationship Id="rId10" Type="http://schemas.openxmlformats.org/officeDocument/2006/relationships/image" Target="../media/image22.jpg"/><Relationship Id="rId4" Type="http://schemas.openxmlformats.org/officeDocument/2006/relationships/image" Target="../media/image16.jpg"/><Relationship Id="rId9"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4.sv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stlmhb.com/wp-content/uploads/Community-Investments-Policies-9-23-11_website-version.pdf"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7F5BC-9F1B-DB54-0FE2-50A770F540FD}"/>
              </a:ext>
            </a:extLst>
          </p:cNvPr>
          <p:cNvSpPr>
            <a:spLocks noGrp="1"/>
          </p:cNvSpPr>
          <p:nvPr>
            <p:ph type="ctrTitle"/>
          </p:nvPr>
        </p:nvSpPr>
        <p:spPr/>
        <p:txBody>
          <a:bodyPr/>
          <a:lstStyle/>
          <a:p>
            <a:r>
              <a:rPr lang="en-US" dirty="0"/>
              <a:t>Board of Trustees Orientation</a:t>
            </a:r>
            <a:br>
              <a:rPr lang="en-US" dirty="0"/>
            </a:br>
            <a:r>
              <a:rPr lang="en-US" dirty="0"/>
              <a:t>Part II</a:t>
            </a:r>
          </a:p>
        </p:txBody>
      </p:sp>
      <p:sp>
        <p:nvSpPr>
          <p:cNvPr id="3" name="Subtitle 2">
            <a:extLst>
              <a:ext uri="{FF2B5EF4-FFF2-40B4-BE49-F238E27FC236}">
                <a16:creationId xmlns:a16="http://schemas.microsoft.com/office/drawing/2014/main" id="{FB21F4D3-64A2-24C4-E018-0D8F2B607519}"/>
              </a:ext>
            </a:extLst>
          </p:cNvPr>
          <p:cNvSpPr>
            <a:spLocks noGrp="1"/>
          </p:cNvSpPr>
          <p:nvPr>
            <p:ph type="subTitle" idx="1"/>
          </p:nvPr>
        </p:nvSpPr>
        <p:spPr/>
        <p:txBody>
          <a:bodyPr/>
          <a:lstStyle/>
          <a:p>
            <a:r>
              <a:rPr lang="en-US" dirty="0"/>
              <a:t>January 6, 2023</a:t>
            </a:r>
          </a:p>
        </p:txBody>
      </p:sp>
    </p:spTree>
    <p:extLst>
      <p:ext uri="{BB962C8B-B14F-4D97-AF65-F5344CB8AC3E}">
        <p14:creationId xmlns:p14="http://schemas.microsoft.com/office/powerpoint/2010/main" val="3337440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BEDF4-FB0C-03CC-8305-63EFC9AFBA21}"/>
              </a:ext>
            </a:extLst>
          </p:cNvPr>
          <p:cNvSpPr>
            <a:spLocks noGrp="1"/>
          </p:cNvSpPr>
          <p:nvPr>
            <p:ph type="title"/>
          </p:nvPr>
        </p:nvSpPr>
        <p:spPr>
          <a:xfrm>
            <a:off x="457200" y="127000"/>
            <a:ext cx="8229600" cy="853613"/>
          </a:xfrm>
        </p:spPr>
        <p:txBody>
          <a:bodyPr anchor="b">
            <a:normAutofit/>
          </a:bodyPr>
          <a:lstStyle/>
          <a:p>
            <a:r>
              <a:rPr lang="en-US" dirty="0"/>
              <a:t>Community Investments</a:t>
            </a:r>
          </a:p>
        </p:txBody>
      </p:sp>
      <p:sp>
        <p:nvSpPr>
          <p:cNvPr id="4" name="Slide Number Placeholder 3">
            <a:extLst>
              <a:ext uri="{FF2B5EF4-FFF2-40B4-BE49-F238E27FC236}">
                <a16:creationId xmlns:a16="http://schemas.microsoft.com/office/drawing/2014/main" id="{745E05B9-01EF-E22C-B53A-BE4CCC3F803A}"/>
              </a:ext>
            </a:extLst>
          </p:cNvPr>
          <p:cNvSpPr>
            <a:spLocks noGrp="1"/>
          </p:cNvSpPr>
          <p:nvPr>
            <p:ph type="sldNum" sz="quarter" idx="4"/>
          </p:nvPr>
        </p:nvSpPr>
        <p:spPr>
          <a:xfrm>
            <a:off x="6641292" y="6356350"/>
            <a:ext cx="2133600" cy="365125"/>
          </a:xfrm>
        </p:spPr>
        <p:txBody>
          <a:bodyPr anchor="ctr">
            <a:normAutofit/>
          </a:bodyPr>
          <a:lstStyle/>
          <a:p>
            <a:pPr>
              <a:spcAft>
                <a:spcPts val="600"/>
              </a:spcAft>
            </a:pPr>
            <a:fld id="{287F944C-6315-6042-840E-B3BFFC821D31}" type="slidenum">
              <a:rPr lang="en-US" smtClean="0"/>
              <a:pPr>
                <a:spcAft>
                  <a:spcPts val="600"/>
                </a:spcAft>
              </a:pPr>
              <a:t>10</a:t>
            </a:fld>
            <a:endParaRPr lang="en-US"/>
          </a:p>
        </p:txBody>
      </p:sp>
      <p:graphicFrame>
        <p:nvGraphicFramePr>
          <p:cNvPr id="6" name="Content Placeholder 2">
            <a:extLst>
              <a:ext uri="{FF2B5EF4-FFF2-40B4-BE49-F238E27FC236}">
                <a16:creationId xmlns:a16="http://schemas.microsoft.com/office/drawing/2014/main" id="{C23EE5FB-1FD8-3D13-3362-87D45B361017}"/>
              </a:ext>
            </a:extLst>
          </p:cNvPr>
          <p:cNvGraphicFramePr>
            <a:graphicFrameLocks noGrp="1"/>
          </p:cNvGraphicFramePr>
          <p:nvPr>
            <p:ph sz="half" idx="2"/>
            <p:extLst>
              <p:ext uri="{D42A27DB-BD31-4B8C-83A1-F6EECF244321}">
                <p14:modId xmlns:p14="http://schemas.microsoft.com/office/powerpoint/2010/main" val="1900436497"/>
              </p:ext>
            </p:extLst>
          </p:nvPr>
        </p:nvGraphicFramePr>
        <p:xfrm>
          <a:off x="4648200" y="1130300"/>
          <a:ext cx="4038600" cy="51882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Content Placeholder 12" descr="Stacks of gold coins">
            <a:extLst>
              <a:ext uri="{FF2B5EF4-FFF2-40B4-BE49-F238E27FC236}">
                <a16:creationId xmlns:a16="http://schemas.microsoft.com/office/drawing/2014/main" id="{403840B9-34D2-A050-621B-6539F9F0F471}"/>
              </a:ext>
            </a:extLst>
          </p:cNvPr>
          <p:cNvPicPr>
            <a:picLocks noGrp="1" noChangeAspect="1"/>
          </p:cNvPicPr>
          <p:nvPr>
            <p:ph sz="half" idx="1"/>
          </p:nvPr>
        </p:nvPicPr>
        <p:blipFill>
          <a:blip r:embed="rId8">
            <a:extLst>
              <a:ext uri="{28A0092B-C50C-407E-A947-70E740481C1C}">
                <a14:useLocalDpi xmlns:a14="http://schemas.microsoft.com/office/drawing/2010/main" val="0"/>
              </a:ext>
            </a:extLst>
          </a:blip>
          <a:stretch>
            <a:fillRect/>
          </a:stretch>
        </p:blipFill>
        <p:spPr>
          <a:xfrm>
            <a:off x="457200" y="2143919"/>
            <a:ext cx="4038600" cy="2692400"/>
          </a:xfrm>
        </p:spPr>
      </p:pic>
    </p:spTree>
    <p:extLst>
      <p:ext uri="{BB962C8B-B14F-4D97-AF65-F5344CB8AC3E}">
        <p14:creationId xmlns:p14="http://schemas.microsoft.com/office/powerpoint/2010/main" val="1384003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E71DF-50CD-4FA2-85DC-4582D2A194D9}"/>
              </a:ext>
            </a:extLst>
          </p:cNvPr>
          <p:cNvSpPr>
            <a:spLocks noGrp="1"/>
          </p:cNvSpPr>
          <p:nvPr>
            <p:ph type="title"/>
          </p:nvPr>
        </p:nvSpPr>
        <p:spPr/>
        <p:txBody>
          <a:bodyPr/>
          <a:lstStyle/>
          <a:p>
            <a:pPr>
              <a:lnSpc>
                <a:spcPct val="108000"/>
              </a:lnSpc>
            </a:pPr>
            <a:r>
              <a:rPr lang="en-US" dirty="0"/>
              <a:t>Community Children’s Services Fund Statute</a:t>
            </a:r>
          </a:p>
        </p:txBody>
      </p:sp>
      <p:sp>
        <p:nvSpPr>
          <p:cNvPr id="3" name="Content Placeholder 2">
            <a:extLst>
              <a:ext uri="{FF2B5EF4-FFF2-40B4-BE49-F238E27FC236}">
                <a16:creationId xmlns:a16="http://schemas.microsoft.com/office/drawing/2014/main" id="{49C972EA-D95B-44E5-8436-F4F36AE38BA7}"/>
              </a:ext>
            </a:extLst>
          </p:cNvPr>
          <p:cNvSpPr>
            <a:spLocks noGrp="1"/>
          </p:cNvSpPr>
          <p:nvPr>
            <p:ph sz="half" idx="1"/>
          </p:nvPr>
        </p:nvSpPr>
        <p:spPr>
          <a:xfrm>
            <a:off x="457200" y="1050588"/>
            <a:ext cx="4038600" cy="4799910"/>
          </a:xfrm>
        </p:spPr>
        <p:txBody>
          <a:bodyPr/>
          <a:lstStyle/>
          <a:p>
            <a:pPr marL="342900" indent="-342900" algn="l" fontAlgn="base">
              <a:buFont typeface="+mj-lt"/>
              <a:buAutoNum type="arabicPeriod"/>
            </a:pPr>
            <a:r>
              <a:rPr lang="en-US" sz="1900" b="0" i="0" dirty="0">
                <a:effectLst/>
                <a:latin typeface="Arial" panose="020B0604020202020204" pitchFamily="34" charset="0"/>
                <a:cs typeface="Arial" panose="020B0604020202020204" pitchFamily="34" charset="0"/>
              </a:rPr>
              <a:t>Up to 30 days of temporary shelter for abused, neglected, runaway, homeless or emotionally disturbed youth</a:t>
            </a:r>
          </a:p>
          <a:p>
            <a:pPr marL="342900" indent="-342900" algn="l" fontAlgn="base">
              <a:buFont typeface="+mj-lt"/>
              <a:buAutoNum type="arabicPeriod"/>
            </a:pPr>
            <a:r>
              <a:rPr lang="en-US" sz="1900" b="0" i="0" dirty="0">
                <a:effectLst/>
                <a:latin typeface="Arial" panose="020B0604020202020204" pitchFamily="34" charset="0"/>
                <a:cs typeface="Arial" panose="020B0604020202020204" pitchFamily="34" charset="0"/>
              </a:rPr>
              <a:t>Respite care services</a:t>
            </a:r>
          </a:p>
          <a:p>
            <a:pPr marL="342900" indent="-342900" algn="l" fontAlgn="base">
              <a:buFont typeface="+mj-lt"/>
              <a:buAutoNum type="arabicPeriod"/>
            </a:pPr>
            <a:r>
              <a:rPr lang="en-US" sz="1900" b="0" i="0" dirty="0">
                <a:effectLst/>
                <a:latin typeface="Arial" panose="020B0604020202020204" pitchFamily="34" charset="0"/>
                <a:cs typeface="Arial" panose="020B0604020202020204" pitchFamily="34" charset="0"/>
              </a:rPr>
              <a:t>Services to unwed mothers</a:t>
            </a:r>
          </a:p>
          <a:p>
            <a:pPr marL="342900" indent="-342900" algn="l" fontAlgn="base">
              <a:buFont typeface="+mj-lt"/>
              <a:buAutoNum type="arabicPeriod"/>
            </a:pPr>
            <a:r>
              <a:rPr lang="en-US" sz="1900" b="0" i="0" dirty="0">
                <a:effectLst/>
                <a:latin typeface="Arial" panose="020B0604020202020204" pitchFamily="34" charset="0"/>
                <a:cs typeface="Arial" panose="020B0604020202020204" pitchFamily="34" charset="0"/>
              </a:rPr>
              <a:t>Outpatient chemical dependency and psychiatric treatment programs</a:t>
            </a:r>
          </a:p>
          <a:p>
            <a:pPr marL="342900" indent="-342900" algn="l" fontAlgn="base">
              <a:buFont typeface="+mj-lt"/>
              <a:buAutoNum type="arabicPeriod"/>
            </a:pPr>
            <a:r>
              <a:rPr lang="en-US" sz="1900" b="0" i="0" dirty="0">
                <a:effectLst/>
                <a:latin typeface="Arial" panose="020B0604020202020204" pitchFamily="34" charset="0"/>
                <a:cs typeface="Arial" panose="020B0604020202020204" pitchFamily="34" charset="0"/>
              </a:rPr>
              <a:t>Counseling and related services as a part of transitional living programs</a:t>
            </a:r>
          </a:p>
          <a:p>
            <a:pPr marL="342900" indent="-342900" algn="l" fontAlgn="base">
              <a:buFont typeface="+mj-lt"/>
              <a:buAutoNum type="arabicPeriod"/>
            </a:pPr>
            <a:r>
              <a:rPr lang="en-US" sz="1900" b="0" i="0" dirty="0">
                <a:effectLst/>
                <a:latin typeface="Arial" panose="020B0604020202020204" pitchFamily="34" charset="0"/>
                <a:cs typeface="Arial" panose="020B0604020202020204" pitchFamily="34" charset="0"/>
              </a:rPr>
              <a:t>Home-based and community-based family intervention programs</a:t>
            </a:r>
          </a:p>
        </p:txBody>
      </p:sp>
      <p:sp>
        <p:nvSpPr>
          <p:cNvPr id="5" name="Content Placeholder 4">
            <a:extLst>
              <a:ext uri="{FF2B5EF4-FFF2-40B4-BE49-F238E27FC236}">
                <a16:creationId xmlns:a16="http://schemas.microsoft.com/office/drawing/2014/main" id="{BEB5557A-1A3B-2AD3-A992-5F305F22D0DB}"/>
              </a:ext>
            </a:extLst>
          </p:cNvPr>
          <p:cNvSpPr>
            <a:spLocks noGrp="1"/>
          </p:cNvSpPr>
          <p:nvPr>
            <p:ph sz="half" idx="2"/>
          </p:nvPr>
        </p:nvSpPr>
        <p:spPr>
          <a:xfrm>
            <a:off x="4648200" y="1050588"/>
            <a:ext cx="4038600" cy="4799910"/>
          </a:xfrm>
        </p:spPr>
        <p:txBody>
          <a:bodyPr/>
          <a:lstStyle/>
          <a:p>
            <a:pPr marL="457200" indent="-457200" fontAlgn="base">
              <a:buFont typeface="+mj-lt"/>
              <a:buAutoNum type="arabicPeriod" startAt="7"/>
            </a:pPr>
            <a:r>
              <a:rPr lang="en-US" sz="2000" b="0" i="0" dirty="0">
                <a:effectLst/>
                <a:latin typeface="Arial" panose="020B0604020202020204" pitchFamily="34" charset="0"/>
                <a:cs typeface="Arial" panose="020B0604020202020204" pitchFamily="34" charset="0"/>
              </a:rPr>
              <a:t>Unmarried parent services</a:t>
            </a:r>
          </a:p>
          <a:p>
            <a:pPr marL="457200" indent="-457200" algn="l" fontAlgn="base">
              <a:buFont typeface="+mj-lt"/>
              <a:buAutoNum type="arabicPeriod" startAt="7"/>
            </a:pPr>
            <a:r>
              <a:rPr lang="en-US" sz="2000" b="0" i="0" dirty="0">
                <a:effectLst/>
                <a:latin typeface="Arial" panose="020B0604020202020204" pitchFamily="34" charset="0"/>
                <a:cs typeface="Arial" panose="020B0604020202020204" pitchFamily="34" charset="0"/>
              </a:rPr>
              <a:t>Crisis intervention services inclusive of telephone hotlines</a:t>
            </a:r>
          </a:p>
          <a:p>
            <a:pPr marL="457200" indent="-457200" algn="l" fontAlgn="base">
              <a:buFont typeface="+mj-lt"/>
              <a:buAutoNum type="arabicPeriod" startAt="7"/>
            </a:pPr>
            <a:r>
              <a:rPr lang="en-US" sz="2000" b="0" i="0" dirty="0">
                <a:effectLst/>
                <a:latin typeface="Arial" panose="020B0604020202020204" pitchFamily="34" charset="0"/>
                <a:cs typeface="Arial" panose="020B0604020202020204" pitchFamily="34" charset="0"/>
              </a:rPr>
              <a:t>Prevention programs, which promote healthy lifestyles among children and youth and strengthen families</a:t>
            </a:r>
          </a:p>
          <a:p>
            <a:pPr marL="457200" indent="-457200" algn="l" fontAlgn="base">
              <a:buFont typeface="+mj-lt"/>
              <a:buAutoNum type="arabicPeriod" startAt="7"/>
            </a:pPr>
            <a:r>
              <a:rPr lang="en-US" sz="2000" b="0" i="0" dirty="0">
                <a:effectLst/>
                <a:latin typeface="Arial" panose="020B0604020202020204" pitchFamily="34" charset="0"/>
                <a:cs typeface="Arial" panose="020B0604020202020204" pitchFamily="34" charset="0"/>
              </a:rPr>
              <a:t>Individual, group, or family professional counseling and therapy services</a:t>
            </a:r>
          </a:p>
          <a:p>
            <a:pPr marL="457200" indent="-457200" algn="l" fontAlgn="base">
              <a:buFont typeface="+mj-lt"/>
              <a:buAutoNum type="arabicPeriod" startAt="7"/>
            </a:pPr>
            <a:r>
              <a:rPr lang="en-US" sz="2000" b="0" i="0" dirty="0">
                <a:effectLst/>
                <a:latin typeface="Arial" panose="020B0604020202020204" pitchFamily="34" charset="0"/>
                <a:cs typeface="Arial" panose="020B0604020202020204" pitchFamily="34" charset="0"/>
              </a:rPr>
              <a:t>Psychological evaluations</a:t>
            </a:r>
          </a:p>
          <a:p>
            <a:pPr marL="457200" indent="-457200" algn="l" fontAlgn="base">
              <a:buFont typeface="+mj-lt"/>
              <a:buAutoNum type="arabicPeriod" startAt="7"/>
            </a:pPr>
            <a:r>
              <a:rPr lang="en-US" sz="2000" b="0" i="0" dirty="0">
                <a:effectLst/>
                <a:latin typeface="Arial" panose="020B0604020202020204" pitchFamily="34" charset="0"/>
                <a:cs typeface="Arial" panose="020B0604020202020204" pitchFamily="34" charset="0"/>
              </a:rPr>
              <a:t>Mental health screenings</a:t>
            </a:r>
          </a:p>
          <a:p>
            <a:endParaRPr lang="en-US" sz="1200" b="1" i="1" dirty="0">
              <a:latin typeface="Arial" panose="020B0604020202020204" pitchFamily="34" charset="0"/>
              <a:cs typeface="Arial" panose="020B0604020202020204" pitchFamily="34" charset="0"/>
            </a:endParaRPr>
          </a:p>
          <a:p>
            <a:r>
              <a:rPr lang="en-US" sz="1200" b="1" i="1" dirty="0">
                <a:latin typeface="Arial" panose="020B0604020202020204" pitchFamily="34" charset="0"/>
                <a:cs typeface="Arial" panose="020B0604020202020204" pitchFamily="34" charset="0"/>
              </a:rPr>
              <a:t>Funds may not be expended for inpatient medical, psychiatric, and chemical dependency services, or for transportation services.</a:t>
            </a:r>
            <a:endParaRPr lang="en-US" sz="1200" b="1" i="1" dirty="0">
              <a:effectLst/>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539D87B1-7223-4468-94BE-E43749A51753}"/>
              </a:ext>
            </a:extLst>
          </p:cNvPr>
          <p:cNvSpPr>
            <a:spLocks noGrp="1"/>
          </p:cNvSpPr>
          <p:nvPr>
            <p:ph type="sldNum" sz="quarter" idx="4"/>
          </p:nvPr>
        </p:nvSpPr>
        <p:spPr/>
        <p:txBody>
          <a:bodyPr/>
          <a:lstStyle/>
          <a:p>
            <a:fld id="{287F944C-6315-6042-840E-B3BFFC821D31}" type="slidenum">
              <a:rPr lang="en-US" smtClean="0"/>
              <a:pPr/>
              <a:t>11</a:t>
            </a:fld>
            <a:endParaRPr lang="en-US" dirty="0"/>
          </a:p>
        </p:txBody>
      </p:sp>
    </p:spTree>
    <p:extLst>
      <p:ext uri="{BB962C8B-B14F-4D97-AF65-F5344CB8AC3E}">
        <p14:creationId xmlns:p14="http://schemas.microsoft.com/office/powerpoint/2010/main" val="1257387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6ACF3-1C17-5617-2A75-1F649786FA98}"/>
              </a:ext>
            </a:extLst>
          </p:cNvPr>
          <p:cNvSpPr>
            <a:spLocks noGrp="1"/>
          </p:cNvSpPr>
          <p:nvPr>
            <p:ph type="title"/>
          </p:nvPr>
        </p:nvSpPr>
        <p:spPr/>
        <p:txBody>
          <a:bodyPr/>
          <a:lstStyle/>
          <a:p>
            <a:r>
              <a:rPr lang="en-US" i="0" cap="all" dirty="0">
                <a:effectLst/>
              </a:rPr>
              <a:t>FY 23 – 25 </a:t>
            </a:r>
            <a:r>
              <a:rPr lang="en-US" dirty="0"/>
              <a:t>Key Impact Areas</a:t>
            </a:r>
          </a:p>
        </p:txBody>
      </p:sp>
      <p:sp>
        <p:nvSpPr>
          <p:cNvPr id="3" name="Content Placeholder 2">
            <a:extLst>
              <a:ext uri="{FF2B5EF4-FFF2-40B4-BE49-F238E27FC236}">
                <a16:creationId xmlns:a16="http://schemas.microsoft.com/office/drawing/2014/main" id="{C38D478C-7E54-5218-F0DD-A6A886BDE865}"/>
              </a:ext>
            </a:extLst>
          </p:cNvPr>
          <p:cNvSpPr>
            <a:spLocks noGrp="1"/>
          </p:cNvSpPr>
          <p:nvPr>
            <p:ph idx="1"/>
          </p:nvPr>
        </p:nvSpPr>
        <p:spPr/>
        <p:txBody>
          <a:bodyPr/>
          <a:lstStyle/>
          <a:p>
            <a:pPr marL="0" indent="0">
              <a:buNone/>
            </a:pPr>
            <a:r>
              <a:rPr lang="en-US" b="1" dirty="0">
                <a:solidFill>
                  <a:schemeClr val="accent1"/>
                </a:solidFill>
              </a:rPr>
              <a:t>Children and youth are emotionally healthy </a:t>
            </a:r>
          </a:p>
          <a:p>
            <a:r>
              <a:rPr lang="en-US" b="0" i="0" dirty="0">
                <a:effectLst/>
                <a:latin typeface="Arial" panose="020B0604020202020204" pitchFamily="34" charset="0"/>
                <a:cs typeface="Arial" panose="020B0604020202020204" pitchFamily="34" charset="0"/>
              </a:rPr>
              <a:t>Demonstrated by their ability to identify, manage, and appropriately express emotions; effectively manage behaviors; and possess knowledge and skills to make healthy life choices.</a:t>
            </a:r>
            <a:endParaRPr lang="en-US" b="1" i="0" cap="all" dirty="0">
              <a:effectLst/>
              <a:latin typeface="Arial" panose="020B0604020202020204" pitchFamily="34" charset="0"/>
              <a:cs typeface="Arial" panose="020B0604020202020204" pitchFamily="34" charset="0"/>
            </a:endParaRPr>
          </a:p>
          <a:p>
            <a:pPr marL="0" indent="0">
              <a:buNone/>
            </a:pPr>
            <a:r>
              <a:rPr lang="en-US" b="1" dirty="0">
                <a:solidFill>
                  <a:schemeClr val="accent1"/>
                </a:solidFill>
              </a:rPr>
              <a:t>Children and youth are socially connected </a:t>
            </a:r>
          </a:p>
          <a:p>
            <a:r>
              <a:rPr lang="en-US" b="0" i="0" dirty="0">
                <a:effectLst/>
                <a:latin typeface="Arial" panose="020B0604020202020204" pitchFamily="34" charset="0"/>
                <a:cs typeface="Arial" panose="020B0604020202020204" pitchFamily="34" charset="0"/>
              </a:rPr>
              <a:t>Demonstrated by their safe and healthy relationships; strong bonds with their school and other community groups; and strong families with nurturing parents/ caregivers.</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273F18AB-D9C5-45F2-1268-617B1CB35C2D}"/>
              </a:ext>
            </a:extLst>
          </p:cNvPr>
          <p:cNvSpPr>
            <a:spLocks noGrp="1"/>
          </p:cNvSpPr>
          <p:nvPr>
            <p:ph type="sldNum" sz="quarter" idx="4"/>
          </p:nvPr>
        </p:nvSpPr>
        <p:spPr/>
        <p:txBody>
          <a:bodyPr/>
          <a:lstStyle/>
          <a:p>
            <a:fld id="{287F944C-6315-6042-840E-B3BFFC821D31}" type="slidenum">
              <a:rPr lang="en-US" smtClean="0"/>
              <a:pPr/>
              <a:t>12</a:t>
            </a:fld>
            <a:endParaRPr lang="en-US" dirty="0"/>
          </a:p>
        </p:txBody>
      </p:sp>
    </p:spTree>
    <p:extLst>
      <p:ext uri="{BB962C8B-B14F-4D97-AF65-F5344CB8AC3E}">
        <p14:creationId xmlns:p14="http://schemas.microsoft.com/office/powerpoint/2010/main" val="149890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00FD9-5716-9ED6-5F62-F15EA9907607}"/>
              </a:ext>
            </a:extLst>
          </p:cNvPr>
          <p:cNvSpPr>
            <a:spLocks noGrp="1"/>
          </p:cNvSpPr>
          <p:nvPr>
            <p:ph type="title"/>
          </p:nvPr>
        </p:nvSpPr>
        <p:spPr>
          <a:xfrm>
            <a:off x="457200" y="127000"/>
            <a:ext cx="8229600" cy="853613"/>
          </a:xfrm>
        </p:spPr>
        <p:txBody>
          <a:bodyPr anchor="b">
            <a:normAutofit/>
          </a:bodyPr>
          <a:lstStyle/>
          <a:p>
            <a:r>
              <a:rPr lang="en-US" dirty="0"/>
              <a:t>Community Children’s Services Fund</a:t>
            </a:r>
          </a:p>
        </p:txBody>
      </p:sp>
      <p:sp>
        <p:nvSpPr>
          <p:cNvPr id="4" name="Slide Number Placeholder 3">
            <a:extLst>
              <a:ext uri="{FF2B5EF4-FFF2-40B4-BE49-F238E27FC236}">
                <a16:creationId xmlns:a16="http://schemas.microsoft.com/office/drawing/2014/main" id="{BB0FAC98-D295-D37A-AC5F-788ADCDA757D}"/>
              </a:ext>
            </a:extLst>
          </p:cNvPr>
          <p:cNvSpPr>
            <a:spLocks noGrp="1"/>
          </p:cNvSpPr>
          <p:nvPr>
            <p:ph type="sldNum" sz="quarter" idx="4"/>
          </p:nvPr>
        </p:nvSpPr>
        <p:spPr>
          <a:xfrm>
            <a:off x="6641292" y="6356350"/>
            <a:ext cx="2133600" cy="365125"/>
          </a:xfrm>
        </p:spPr>
        <p:txBody>
          <a:bodyPr anchor="ctr">
            <a:normAutofit/>
          </a:bodyPr>
          <a:lstStyle/>
          <a:p>
            <a:pPr>
              <a:spcAft>
                <a:spcPts val="600"/>
              </a:spcAft>
            </a:pPr>
            <a:fld id="{287F944C-6315-6042-840E-B3BFFC821D31}" type="slidenum">
              <a:rPr lang="en-US" smtClean="0"/>
              <a:pPr>
                <a:spcAft>
                  <a:spcPts val="600"/>
                </a:spcAft>
              </a:pPr>
              <a:t>13</a:t>
            </a:fld>
            <a:endParaRPr lang="en-US"/>
          </a:p>
        </p:txBody>
      </p:sp>
      <p:graphicFrame>
        <p:nvGraphicFramePr>
          <p:cNvPr id="10" name="Chart 9">
            <a:extLst>
              <a:ext uri="{FF2B5EF4-FFF2-40B4-BE49-F238E27FC236}">
                <a16:creationId xmlns:a16="http://schemas.microsoft.com/office/drawing/2014/main" id="{D3B38001-63AF-356D-1B00-8847352DB83D}"/>
              </a:ext>
            </a:extLst>
          </p:cNvPr>
          <p:cNvGraphicFramePr>
            <a:graphicFrameLocks/>
          </p:cNvGraphicFramePr>
          <p:nvPr>
            <p:extLst>
              <p:ext uri="{D42A27DB-BD31-4B8C-83A1-F6EECF244321}">
                <p14:modId xmlns:p14="http://schemas.microsoft.com/office/powerpoint/2010/main" val="3306526751"/>
              </p:ext>
            </p:extLst>
          </p:nvPr>
        </p:nvGraphicFramePr>
        <p:xfrm>
          <a:off x="457200" y="1134532"/>
          <a:ext cx="8229600" cy="47159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382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3AC9B-FCFB-485F-751D-1D17DE286FF7}"/>
              </a:ext>
            </a:extLst>
          </p:cNvPr>
          <p:cNvSpPr>
            <a:spLocks noGrp="1"/>
          </p:cNvSpPr>
          <p:nvPr>
            <p:ph type="title"/>
          </p:nvPr>
        </p:nvSpPr>
        <p:spPr/>
        <p:txBody>
          <a:bodyPr/>
          <a:lstStyle/>
          <a:p>
            <a:r>
              <a:rPr lang="en-US" dirty="0"/>
              <a:t>CCSF – Early Childhood</a:t>
            </a:r>
          </a:p>
        </p:txBody>
      </p:sp>
      <p:sp>
        <p:nvSpPr>
          <p:cNvPr id="3" name="Content Placeholder 2">
            <a:extLst>
              <a:ext uri="{FF2B5EF4-FFF2-40B4-BE49-F238E27FC236}">
                <a16:creationId xmlns:a16="http://schemas.microsoft.com/office/drawing/2014/main" id="{DE46F913-47B9-54CE-94EA-70D52B9EDBE0}"/>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A $0.06 increase to the CCSF tax was approved in November 2020 to fund s</a:t>
            </a:r>
            <a:r>
              <a:rPr lang="en-US" b="0" i="0" dirty="0">
                <a:effectLst/>
                <a:latin typeface="Arial" panose="020B0604020202020204" pitchFamily="34" charset="0"/>
                <a:cs typeface="Arial" panose="020B0604020202020204" pitchFamily="34" charset="0"/>
              </a:rPr>
              <a:t>ervices that focus on ensuring city children ages 0-5 are socially and emotionally healthy and ready for kindergarten. </a:t>
            </a:r>
          </a:p>
          <a:p>
            <a:r>
              <a:rPr lang="en-US" b="0" i="0" dirty="0">
                <a:effectLst/>
                <a:latin typeface="Arial" panose="020B0604020202020204" pitchFamily="34" charset="0"/>
                <a:cs typeface="Arial" panose="020B0604020202020204" pitchFamily="34" charset="0"/>
              </a:rPr>
              <a:t>$2.3 million available annually</a:t>
            </a:r>
          </a:p>
          <a:p>
            <a:r>
              <a:rPr lang="en-US" dirty="0">
                <a:latin typeface="Arial" panose="020B0604020202020204" pitchFamily="34" charset="0"/>
                <a:cs typeface="Arial" panose="020B0604020202020204" pitchFamily="34" charset="0"/>
              </a:rPr>
              <a:t>Eleven FY23-25 funded partners</a:t>
            </a:r>
          </a:p>
          <a:p>
            <a:pPr lvl="1"/>
            <a:r>
              <a:rPr lang="en-US" b="0" i="0" dirty="0">
                <a:effectLst/>
                <a:latin typeface="Arial" panose="020B0604020202020204" pitchFamily="34" charset="0"/>
                <a:cs typeface="Arial" panose="020B0604020202020204" pitchFamily="34" charset="0"/>
              </a:rPr>
              <a:t>3 Cohorts focused on capacity building</a:t>
            </a:r>
          </a:p>
          <a:p>
            <a:pPr lvl="1"/>
            <a:r>
              <a:rPr lang="en-US" dirty="0">
                <a:latin typeface="Arial" panose="020B0604020202020204" pitchFamily="34" charset="0"/>
                <a:cs typeface="Arial" panose="020B0604020202020204" pitchFamily="34" charset="0"/>
              </a:rPr>
              <a:t>4 Childcare providers focused on social emotional learning and therapeutic support</a:t>
            </a:r>
          </a:p>
          <a:p>
            <a:pPr lvl="1"/>
            <a:r>
              <a:rPr lang="en-US" b="0" i="0" dirty="0">
                <a:effectLst/>
                <a:latin typeface="Arial" panose="020B0604020202020204" pitchFamily="34" charset="0"/>
                <a:cs typeface="Arial" panose="020B0604020202020204" pitchFamily="34" charset="0"/>
              </a:rPr>
              <a:t>4 Programs providing clinical services and supports for childcare providers and families</a:t>
            </a:r>
          </a:p>
          <a:p>
            <a:endParaRPr lang="en-US" dirty="0"/>
          </a:p>
          <a:p>
            <a:endParaRPr lang="en-US" dirty="0"/>
          </a:p>
        </p:txBody>
      </p:sp>
      <p:sp>
        <p:nvSpPr>
          <p:cNvPr id="4" name="Slide Number Placeholder 3">
            <a:extLst>
              <a:ext uri="{FF2B5EF4-FFF2-40B4-BE49-F238E27FC236}">
                <a16:creationId xmlns:a16="http://schemas.microsoft.com/office/drawing/2014/main" id="{FB635569-7A05-8DEE-E873-AD59BA20A498}"/>
              </a:ext>
            </a:extLst>
          </p:cNvPr>
          <p:cNvSpPr>
            <a:spLocks noGrp="1"/>
          </p:cNvSpPr>
          <p:nvPr>
            <p:ph type="sldNum" sz="quarter" idx="4"/>
          </p:nvPr>
        </p:nvSpPr>
        <p:spPr/>
        <p:txBody>
          <a:bodyPr/>
          <a:lstStyle/>
          <a:p>
            <a:fld id="{287F944C-6315-6042-840E-B3BFFC821D31}" type="slidenum">
              <a:rPr lang="en-US" smtClean="0"/>
              <a:pPr/>
              <a:t>14</a:t>
            </a:fld>
            <a:endParaRPr lang="en-US" dirty="0"/>
          </a:p>
        </p:txBody>
      </p:sp>
    </p:spTree>
    <p:extLst>
      <p:ext uri="{BB962C8B-B14F-4D97-AF65-F5344CB8AC3E}">
        <p14:creationId xmlns:p14="http://schemas.microsoft.com/office/powerpoint/2010/main" val="2188860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560BF-2FF4-C30C-9C35-41C1C4BAE266}"/>
              </a:ext>
            </a:extLst>
          </p:cNvPr>
          <p:cNvSpPr>
            <a:spLocks noGrp="1"/>
          </p:cNvSpPr>
          <p:nvPr>
            <p:ph type="title"/>
          </p:nvPr>
        </p:nvSpPr>
        <p:spPr>
          <a:xfrm>
            <a:off x="457200" y="127000"/>
            <a:ext cx="8229600" cy="853613"/>
          </a:xfrm>
        </p:spPr>
        <p:txBody>
          <a:bodyPr anchor="b">
            <a:normAutofit/>
          </a:bodyPr>
          <a:lstStyle/>
          <a:p>
            <a:r>
              <a:rPr lang="en-US" dirty="0"/>
              <a:t>CCSF - Intergenerational</a:t>
            </a:r>
          </a:p>
        </p:txBody>
      </p:sp>
      <p:sp>
        <p:nvSpPr>
          <p:cNvPr id="4" name="Slide Number Placeholder 3">
            <a:extLst>
              <a:ext uri="{FF2B5EF4-FFF2-40B4-BE49-F238E27FC236}">
                <a16:creationId xmlns:a16="http://schemas.microsoft.com/office/drawing/2014/main" id="{29E5CDCF-FA97-BDD5-E1A4-61F3933162F7}"/>
              </a:ext>
            </a:extLst>
          </p:cNvPr>
          <p:cNvSpPr>
            <a:spLocks noGrp="1"/>
          </p:cNvSpPr>
          <p:nvPr>
            <p:ph type="sldNum" sz="quarter" idx="4"/>
          </p:nvPr>
        </p:nvSpPr>
        <p:spPr>
          <a:xfrm>
            <a:off x="6641292" y="6356350"/>
            <a:ext cx="2133600" cy="365125"/>
          </a:xfrm>
        </p:spPr>
        <p:txBody>
          <a:bodyPr anchor="ctr">
            <a:normAutofit/>
          </a:bodyPr>
          <a:lstStyle/>
          <a:p>
            <a:pPr>
              <a:spcAft>
                <a:spcPts val="600"/>
              </a:spcAft>
            </a:pPr>
            <a:fld id="{287F944C-6315-6042-840E-B3BFFC821D31}" type="slidenum">
              <a:rPr lang="en-US" smtClean="0"/>
              <a:pPr>
                <a:spcAft>
                  <a:spcPts val="600"/>
                </a:spcAft>
              </a:pPr>
              <a:t>15</a:t>
            </a:fld>
            <a:endParaRPr lang="en-US"/>
          </a:p>
        </p:txBody>
      </p:sp>
      <p:graphicFrame>
        <p:nvGraphicFramePr>
          <p:cNvPr id="6" name="Content Placeholder 2">
            <a:extLst>
              <a:ext uri="{FF2B5EF4-FFF2-40B4-BE49-F238E27FC236}">
                <a16:creationId xmlns:a16="http://schemas.microsoft.com/office/drawing/2014/main" id="{A23E12B6-565F-1615-51FB-678FB074F0D8}"/>
              </a:ext>
            </a:extLst>
          </p:cNvPr>
          <p:cNvGraphicFramePr>
            <a:graphicFrameLocks noGrp="1"/>
          </p:cNvGraphicFramePr>
          <p:nvPr>
            <p:ph idx="1"/>
            <p:extLst>
              <p:ext uri="{D42A27DB-BD31-4B8C-83A1-F6EECF244321}">
                <p14:modId xmlns:p14="http://schemas.microsoft.com/office/powerpoint/2010/main" val="84091978"/>
              </p:ext>
            </p:extLst>
          </p:nvPr>
        </p:nvGraphicFramePr>
        <p:xfrm>
          <a:off x="457200" y="1134532"/>
          <a:ext cx="8229600" cy="47159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5480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A197D-4655-CA01-410B-12A4F2448390}"/>
              </a:ext>
            </a:extLst>
          </p:cNvPr>
          <p:cNvSpPr>
            <a:spLocks noGrp="1"/>
          </p:cNvSpPr>
          <p:nvPr>
            <p:ph type="title"/>
          </p:nvPr>
        </p:nvSpPr>
        <p:spPr/>
        <p:txBody>
          <a:bodyPr/>
          <a:lstStyle/>
          <a:p>
            <a:r>
              <a:rPr lang="en-US" dirty="0"/>
              <a:t>Community Mental Health Fund Statute</a:t>
            </a:r>
          </a:p>
        </p:txBody>
      </p:sp>
      <p:sp>
        <p:nvSpPr>
          <p:cNvPr id="5" name="Content Placeholder 4">
            <a:extLst>
              <a:ext uri="{FF2B5EF4-FFF2-40B4-BE49-F238E27FC236}">
                <a16:creationId xmlns:a16="http://schemas.microsoft.com/office/drawing/2014/main" id="{C1B1F90B-AF26-95B8-1F18-1F9668D25CC0}"/>
              </a:ext>
            </a:extLst>
          </p:cNvPr>
          <p:cNvSpPr>
            <a:spLocks noGrp="1"/>
          </p:cNvSpPr>
          <p:nvPr>
            <p:ph sz="half" idx="1"/>
          </p:nvPr>
        </p:nvSpPr>
        <p:spPr/>
        <p:txBody>
          <a:bodyPr/>
          <a:lstStyle/>
          <a:p>
            <a:pPr marL="468051" indent="-385763">
              <a:buFont typeface="+mj-lt"/>
              <a:buAutoNum type="arabicPeriod"/>
            </a:pPr>
            <a:r>
              <a:rPr lang="en-US" sz="2400" dirty="0"/>
              <a:t>Outpatient services</a:t>
            </a:r>
          </a:p>
          <a:p>
            <a:pPr marL="468051" indent="-385763">
              <a:buFont typeface="+mj-lt"/>
              <a:buAutoNum type="arabicPeriod"/>
            </a:pPr>
            <a:r>
              <a:rPr lang="en-US" sz="2400" dirty="0"/>
              <a:t>Day care services</a:t>
            </a:r>
          </a:p>
          <a:p>
            <a:pPr marL="468051" indent="-385763">
              <a:buFont typeface="+mj-lt"/>
              <a:buAutoNum type="arabicPeriod"/>
            </a:pPr>
            <a:r>
              <a:rPr lang="en-US" sz="2400" dirty="0"/>
              <a:t>Emergency services</a:t>
            </a:r>
          </a:p>
          <a:p>
            <a:pPr marL="468051" indent="-385763">
              <a:buFont typeface="+mj-lt"/>
              <a:buAutoNum type="arabicPeriod"/>
            </a:pPr>
            <a:r>
              <a:rPr lang="en-US" sz="2400" dirty="0"/>
              <a:t>Diagnostic and treatment services</a:t>
            </a:r>
          </a:p>
          <a:p>
            <a:pPr marL="468051" indent="-385763">
              <a:buFont typeface="+mj-lt"/>
              <a:buAutoNum type="arabicPeriod"/>
            </a:pPr>
            <a:r>
              <a:rPr lang="en-US" sz="2400" dirty="0"/>
              <a:t>Liaison and follow-up services</a:t>
            </a:r>
          </a:p>
          <a:p>
            <a:pPr marL="468051" indent="-385763">
              <a:buFont typeface="+mj-lt"/>
              <a:buAutoNum type="arabicPeriod"/>
            </a:pPr>
            <a:r>
              <a:rPr lang="en-US" sz="2400" dirty="0"/>
              <a:t>Consultation and education services</a:t>
            </a:r>
          </a:p>
          <a:p>
            <a:pPr marL="468051" indent="-385763">
              <a:buFont typeface="+mj-lt"/>
              <a:buAutoNum type="arabicPeriod"/>
            </a:pPr>
            <a:r>
              <a:rPr lang="en-US" sz="2400" dirty="0"/>
              <a:t>Rehabilitation services</a:t>
            </a:r>
          </a:p>
        </p:txBody>
      </p:sp>
      <p:sp>
        <p:nvSpPr>
          <p:cNvPr id="6" name="Content Placeholder 5">
            <a:extLst>
              <a:ext uri="{FF2B5EF4-FFF2-40B4-BE49-F238E27FC236}">
                <a16:creationId xmlns:a16="http://schemas.microsoft.com/office/drawing/2014/main" id="{6D14FC82-1315-2C44-4981-F258181A54C2}"/>
              </a:ext>
            </a:extLst>
          </p:cNvPr>
          <p:cNvSpPr>
            <a:spLocks noGrp="1"/>
          </p:cNvSpPr>
          <p:nvPr>
            <p:ph sz="half" idx="2"/>
          </p:nvPr>
        </p:nvSpPr>
        <p:spPr/>
        <p:txBody>
          <a:bodyPr/>
          <a:lstStyle/>
          <a:p>
            <a:pPr marL="468051" indent="-385763">
              <a:buFont typeface="+mj-lt"/>
              <a:buAutoNum type="arabicPeriod" startAt="8"/>
            </a:pPr>
            <a:r>
              <a:rPr lang="en-US" sz="2400" dirty="0"/>
              <a:t>Prevention Services</a:t>
            </a:r>
          </a:p>
          <a:p>
            <a:pPr marL="468051" indent="-385763">
              <a:buFont typeface="+mj-lt"/>
              <a:buAutoNum type="arabicPeriod" startAt="8"/>
            </a:pPr>
            <a:r>
              <a:rPr lang="en-US" sz="2400" dirty="0"/>
              <a:t>Screening services</a:t>
            </a:r>
          </a:p>
          <a:p>
            <a:pPr marL="468051" indent="-385763">
              <a:buFont typeface="+mj-lt"/>
              <a:buAutoNum type="arabicPeriod" startAt="8"/>
            </a:pPr>
            <a:r>
              <a:rPr lang="en-US" sz="2400" dirty="0"/>
              <a:t>Follow-up care services</a:t>
            </a:r>
          </a:p>
          <a:p>
            <a:pPr marL="468051" indent="-385763">
              <a:buFont typeface="+mj-lt"/>
              <a:buAutoNum type="arabicPeriod" startAt="8"/>
            </a:pPr>
            <a:r>
              <a:rPr lang="en-US" sz="2400" dirty="0"/>
              <a:t>Transitional living services</a:t>
            </a:r>
          </a:p>
          <a:p>
            <a:pPr marL="468051" indent="-385763">
              <a:buFont typeface="+mj-lt"/>
              <a:buAutoNum type="arabicPeriod" startAt="8"/>
            </a:pPr>
            <a:r>
              <a:rPr lang="en-US" sz="2400" dirty="0"/>
              <a:t>Alcoholism and alcohol abuse prevention and treatment services</a:t>
            </a:r>
          </a:p>
          <a:p>
            <a:pPr marL="468051" indent="-385763">
              <a:buFont typeface="+mj-lt"/>
              <a:buAutoNum type="arabicPeriod" startAt="8"/>
            </a:pPr>
            <a:r>
              <a:rPr lang="en-US" sz="2400" dirty="0"/>
              <a:t>Drug addiction and drug abuse prevention and treatment services</a:t>
            </a:r>
          </a:p>
          <a:p>
            <a:pPr marL="0" indent="0">
              <a:buNone/>
            </a:pPr>
            <a:endParaRPr lang="en-US" dirty="0"/>
          </a:p>
        </p:txBody>
      </p:sp>
      <p:sp>
        <p:nvSpPr>
          <p:cNvPr id="4" name="Slide Number Placeholder 3">
            <a:extLst>
              <a:ext uri="{FF2B5EF4-FFF2-40B4-BE49-F238E27FC236}">
                <a16:creationId xmlns:a16="http://schemas.microsoft.com/office/drawing/2014/main" id="{CAB77167-0B45-4320-19B9-1515814F0A60}"/>
              </a:ext>
            </a:extLst>
          </p:cNvPr>
          <p:cNvSpPr>
            <a:spLocks noGrp="1"/>
          </p:cNvSpPr>
          <p:nvPr>
            <p:ph type="sldNum" sz="quarter" idx="4"/>
          </p:nvPr>
        </p:nvSpPr>
        <p:spPr/>
        <p:txBody>
          <a:bodyPr/>
          <a:lstStyle/>
          <a:p>
            <a:fld id="{287F944C-6315-6042-840E-B3BFFC821D31}" type="slidenum">
              <a:rPr lang="en-US" smtClean="0"/>
              <a:pPr/>
              <a:t>16</a:t>
            </a:fld>
            <a:endParaRPr lang="en-US" dirty="0"/>
          </a:p>
        </p:txBody>
      </p:sp>
    </p:spTree>
    <p:extLst>
      <p:ext uri="{BB962C8B-B14F-4D97-AF65-F5344CB8AC3E}">
        <p14:creationId xmlns:p14="http://schemas.microsoft.com/office/powerpoint/2010/main" val="2320487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B0341-6DA9-2F4B-4959-75A0EA345E58}"/>
              </a:ext>
            </a:extLst>
          </p:cNvPr>
          <p:cNvSpPr>
            <a:spLocks noGrp="1"/>
          </p:cNvSpPr>
          <p:nvPr>
            <p:ph type="title"/>
          </p:nvPr>
        </p:nvSpPr>
        <p:spPr/>
        <p:txBody>
          <a:bodyPr/>
          <a:lstStyle/>
          <a:p>
            <a:r>
              <a:rPr lang="en-US" dirty="0"/>
              <a:t>Community Mental Health Fund</a:t>
            </a:r>
          </a:p>
        </p:txBody>
      </p:sp>
      <p:sp>
        <p:nvSpPr>
          <p:cNvPr id="4" name="Slide Number Placeholder 3">
            <a:extLst>
              <a:ext uri="{FF2B5EF4-FFF2-40B4-BE49-F238E27FC236}">
                <a16:creationId xmlns:a16="http://schemas.microsoft.com/office/drawing/2014/main" id="{01B5F7AB-0CBA-4075-AB8A-6F567AA59EC9}"/>
              </a:ext>
            </a:extLst>
          </p:cNvPr>
          <p:cNvSpPr>
            <a:spLocks noGrp="1"/>
          </p:cNvSpPr>
          <p:nvPr>
            <p:ph type="sldNum" sz="quarter" idx="4"/>
          </p:nvPr>
        </p:nvSpPr>
        <p:spPr/>
        <p:txBody>
          <a:bodyPr/>
          <a:lstStyle/>
          <a:p>
            <a:fld id="{287F944C-6315-6042-840E-B3BFFC821D31}" type="slidenum">
              <a:rPr lang="en-US" smtClean="0"/>
              <a:pPr/>
              <a:t>17</a:t>
            </a:fld>
            <a:endParaRPr lang="en-US" dirty="0"/>
          </a:p>
        </p:txBody>
      </p:sp>
      <p:sp>
        <p:nvSpPr>
          <p:cNvPr id="7" name="Content Placeholder 6">
            <a:extLst>
              <a:ext uri="{FF2B5EF4-FFF2-40B4-BE49-F238E27FC236}">
                <a16:creationId xmlns:a16="http://schemas.microsoft.com/office/drawing/2014/main" id="{E1BFE10B-2B8B-1F69-9FB5-BBE20F3F5B03}"/>
              </a:ext>
            </a:extLst>
          </p:cNvPr>
          <p:cNvSpPr>
            <a:spLocks noGrp="1"/>
          </p:cNvSpPr>
          <p:nvPr>
            <p:ph idx="1"/>
          </p:nvPr>
        </p:nvSpPr>
        <p:spPr/>
        <p:txBody>
          <a:bodyPr/>
          <a:lstStyle/>
          <a:p>
            <a:pPr marL="0" marR="0" indent="0">
              <a:lnSpc>
                <a:spcPct val="107000"/>
              </a:lnSpc>
              <a:spcBef>
                <a:spcPts val="0"/>
              </a:spcBef>
              <a:spcAft>
                <a:spcPts val="0"/>
              </a:spcAft>
              <a:buNone/>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12 Funded Partners receive approximately $2,000,000 to achieve the outcomes below.</a:t>
            </a:r>
          </a:p>
          <a:p>
            <a:pPr marL="0" marR="0" indent="0">
              <a:lnSpc>
                <a:spcPct val="107000"/>
              </a:lnSpc>
              <a:spcBef>
                <a:spcPts val="0"/>
              </a:spcBef>
              <a:spcAft>
                <a:spcPts val="0"/>
              </a:spcAft>
              <a:buNone/>
            </a:pPr>
            <a:endPar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08000"/>
              </a:lnSpc>
              <a:spcBef>
                <a:spcPts val="0"/>
              </a:spcBef>
              <a:spcAft>
                <a:spcPts val="0"/>
              </a:spcAft>
              <a:buNone/>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Participants will:</a:t>
            </a:r>
          </a:p>
          <a:p>
            <a:pPr lvl="1">
              <a:lnSpc>
                <a:spcPct val="108000"/>
              </a:lnSpc>
              <a:spcBef>
                <a:spcPts val="0"/>
              </a:spcBef>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D</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evelop/maintain natural supports</a:t>
            </a:r>
            <a:endParaRPr lang="en-US" dirty="0">
              <a:effectLst/>
              <a:latin typeface="Arial" panose="020B0604020202020204" pitchFamily="34" charset="0"/>
              <a:ea typeface="Calibri" panose="020F0502020204030204" pitchFamily="34" charset="0"/>
              <a:cs typeface="Arial" panose="020B0604020202020204" pitchFamily="34" charset="0"/>
            </a:endParaRPr>
          </a:p>
          <a:p>
            <a:pPr lvl="1">
              <a:lnSpc>
                <a:spcPct val="107000"/>
              </a:lnSpc>
              <a:spcBef>
                <a:spcPts val="0"/>
              </a:spcBef>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M</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aintain/improve management of co-morbid conditions</a:t>
            </a:r>
            <a:endParaRPr lang="en-US" dirty="0">
              <a:effectLst/>
              <a:latin typeface="Arial" panose="020B0604020202020204" pitchFamily="34" charset="0"/>
              <a:ea typeface="Calibri" panose="020F0502020204030204" pitchFamily="34" charset="0"/>
              <a:cs typeface="Arial" panose="020B0604020202020204" pitchFamily="34" charset="0"/>
            </a:endParaRPr>
          </a:p>
          <a:p>
            <a:pPr lvl="1">
              <a:lnSpc>
                <a:spcPct val="107000"/>
              </a:lnSpc>
              <a:spcBef>
                <a:spcPts val="0"/>
              </a:spcBef>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M</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aintain/improve daily functioning</a:t>
            </a:r>
            <a:endParaRPr lang="en-US" dirty="0">
              <a:effectLst/>
              <a:latin typeface="Arial" panose="020B0604020202020204" pitchFamily="34" charset="0"/>
              <a:ea typeface="Calibri" panose="020F0502020204030204" pitchFamily="34" charset="0"/>
              <a:cs typeface="Arial" panose="020B0604020202020204" pitchFamily="34" charset="0"/>
            </a:endParaRPr>
          </a:p>
          <a:p>
            <a:pPr lvl="1">
              <a:lnSpc>
                <a:spcPct val="107000"/>
              </a:lnSpc>
              <a:spcBef>
                <a:spcPts val="0"/>
              </a:spcBef>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S</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ecure/maintain safe, stable housing</a:t>
            </a:r>
            <a:endParaRPr lang="en-US" dirty="0">
              <a:effectLst/>
              <a:latin typeface="Arial" panose="020B0604020202020204" pitchFamily="34" charset="0"/>
              <a:ea typeface="Calibri" panose="020F0502020204030204" pitchFamily="34" charset="0"/>
              <a:cs typeface="Arial" panose="020B0604020202020204" pitchFamily="34" charset="0"/>
            </a:endParaRPr>
          </a:p>
          <a:p>
            <a:pPr lvl="1">
              <a:lnSpc>
                <a:spcPct val="107000"/>
              </a:lnSpc>
              <a:spcBef>
                <a:spcPts val="0"/>
              </a:spcBef>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S</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ecure/maintain gainful employment and/or pursue other  educational attainment</a:t>
            </a:r>
            <a:endParaRPr lang="en-US" dirty="0">
              <a:effectLst/>
              <a:latin typeface="Arial" panose="020B0604020202020204" pitchFamily="34" charset="0"/>
              <a:ea typeface="Calibri" panose="020F0502020204030204" pitchFamily="34" charset="0"/>
              <a:cs typeface="Arial" panose="020B0604020202020204" pitchFamily="34" charset="0"/>
            </a:endParaRPr>
          </a:p>
          <a:p>
            <a:pPr lvl="1">
              <a:lnSpc>
                <a:spcPct val="107000"/>
              </a:lnSpc>
              <a:spcBef>
                <a:spcPts val="0"/>
              </a:spcBef>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R</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educe/effectively manage symptoms</a:t>
            </a:r>
            <a:endParaRPr lang="en-US" dirty="0">
              <a:effectLst/>
              <a:latin typeface="Arial" panose="020B0604020202020204" pitchFamily="34" charset="0"/>
              <a:ea typeface="Calibri" panose="020F0502020204030204" pitchFamily="34" charset="0"/>
              <a:cs typeface="Arial" panose="020B0604020202020204" pitchFamily="34" charset="0"/>
            </a:endParaRPr>
          </a:p>
          <a:p>
            <a:pPr lvl="1">
              <a:lnSpc>
                <a:spcPct val="107000"/>
              </a:lnSpc>
              <a:spcBef>
                <a:spcPts val="0"/>
              </a:spcBef>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R</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esolve legal issues and/or requirements</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730658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748D-2690-406E-6AF2-BF6A10E30D84}"/>
              </a:ext>
            </a:extLst>
          </p:cNvPr>
          <p:cNvSpPr>
            <a:spLocks noGrp="1"/>
          </p:cNvSpPr>
          <p:nvPr>
            <p:ph type="title"/>
          </p:nvPr>
        </p:nvSpPr>
        <p:spPr/>
        <p:txBody>
          <a:bodyPr/>
          <a:lstStyle/>
          <a:p>
            <a:r>
              <a:rPr lang="en-US" dirty="0"/>
              <a:t>CMHF – Historical Partnerships</a:t>
            </a:r>
          </a:p>
        </p:txBody>
      </p:sp>
      <p:sp>
        <p:nvSpPr>
          <p:cNvPr id="3" name="Content Placeholder 2">
            <a:extLst>
              <a:ext uri="{FF2B5EF4-FFF2-40B4-BE49-F238E27FC236}">
                <a16:creationId xmlns:a16="http://schemas.microsoft.com/office/drawing/2014/main" id="{293F11A7-2CB8-1A30-4FAC-EBF7599323A7}"/>
              </a:ext>
            </a:extLst>
          </p:cNvPr>
          <p:cNvSpPr>
            <a:spLocks noGrp="1"/>
          </p:cNvSpPr>
          <p:nvPr>
            <p:ph idx="1"/>
          </p:nvPr>
        </p:nvSpPr>
        <p:spPr/>
        <p:txBody>
          <a:bodyPr/>
          <a:lstStyle/>
          <a:p>
            <a:r>
              <a:rPr lang="en-US" dirty="0"/>
              <a:t>Care Access for New Americans</a:t>
            </a:r>
          </a:p>
          <a:p>
            <a:pPr lvl="1"/>
            <a:r>
              <a:rPr lang="en-US" dirty="0"/>
              <a:t>International Institute</a:t>
            </a:r>
          </a:p>
          <a:p>
            <a:pPr lvl="1"/>
            <a:r>
              <a:rPr lang="en-US" dirty="0"/>
              <a:t>Bilingual International Assistant Services</a:t>
            </a:r>
          </a:p>
          <a:p>
            <a:r>
              <a:rPr lang="en-US" dirty="0"/>
              <a:t>Project Success</a:t>
            </a:r>
          </a:p>
          <a:p>
            <a:pPr lvl="1"/>
            <a:r>
              <a:rPr lang="en-US" dirty="0"/>
              <a:t>Places for People</a:t>
            </a:r>
          </a:p>
          <a:p>
            <a:pPr lvl="1"/>
            <a:r>
              <a:rPr lang="en-US" dirty="0"/>
              <a:t>University of Missouri – Center for Trauma Recovery</a:t>
            </a:r>
          </a:p>
          <a:p>
            <a:r>
              <a:rPr lang="en-US" dirty="0"/>
              <a:t>Behavioral Health Network</a:t>
            </a:r>
          </a:p>
          <a:p>
            <a:pPr lvl="1"/>
            <a:r>
              <a:rPr lang="en-US" dirty="0" err="1"/>
              <a:t>Dunnica</a:t>
            </a:r>
            <a:r>
              <a:rPr lang="en-US" dirty="0"/>
              <a:t> Sobering Support Center funding to be repurposed for Medical Respite</a:t>
            </a:r>
          </a:p>
        </p:txBody>
      </p:sp>
      <p:sp>
        <p:nvSpPr>
          <p:cNvPr id="4" name="Slide Number Placeholder 3">
            <a:extLst>
              <a:ext uri="{FF2B5EF4-FFF2-40B4-BE49-F238E27FC236}">
                <a16:creationId xmlns:a16="http://schemas.microsoft.com/office/drawing/2014/main" id="{500DE888-B717-DCD7-AE08-EE6704490B0C}"/>
              </a:ext>
            </a:extLst>
          </p:cNvPr>
          <p:cNvSpPr>
            <a:spLocks noGrp="1"/>
          </p:cNvSpPr>
          <p:nvPr>
            <p:ph type="sldNum" sz="quarter" idx="4"/>
          </p:nvPr>
        </p:nvSpPr>
        <p:spPr/>
        <p:txBody>
          <a:bodyPr/>
          <a:lstStyle/>
          <a:p>
            <a:fld id="{287F944C-6315-6042-840E-B3BFFC821D31}" type="slidenum">
              <a:rPr lang="en-US" smtClean="0"/>
              <a:pPr/>
              <a:t>18</a:t>
            </a:fld>
            <a:endParaRPr lang="en-US" dirty="0"/>
          </a:p>
        </p:txBody>
      </p:sp>
    </p:spTree>
    <p:extLst>
      <p:ext uri="{BB962C8B-B14F-4D97-AF65-F5344CB8AC3E}">
        <p14:creationId xmlns:p14="http://schemas.microsoft.com/office/powerpoint/2010/main" val="2129526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80FD0-E547-D919-7646-3471B1D508DC}"/>
              </a:ext>
            </a:extLst>
          </p:cNvPr>
          <p:cNvSpPr>
            <a:spLocks noGrp="1"/>
          </p:cNvSpPr>
          <p:nvPr>
            <p:ph type="title"/>
          </p:nvPr>
        </p:nvSpPr>
        <p:spPr>
          <a:xfrm>
            <a:off x="457200" y="127000"/>
            <a:ext cx="8229600" cy="853613"/>
          </a:xfrm>
        </p:spPr>
        <p:txBody>
          <a:bodyPr anchor="b">
            <a:normAutofit/>
          </a:bodyPr>
          <a:lstStyle/>
          <a:p>
            <a:r>
              <a:rPr lang="en-US" dirty="0"/>
              <a:t>Emerging Needs</a:t>
            </a:r>
          </a:p>
        </p:txBody>
      </p:sp>
      <p:sp>
        <p:nvSpPr>
          <p:cNvPr id="4" name="Slide Number Placeholder 3">
            <a:extLst>
              <a:ext uri="{FF2B5EF4-FFF2-40B4-BE49-F238E27FC236}">
                <a16:creationId xmlns:a16="http://schemas.microsoft.com/office/drawing/2014/main" id="{A25EE1B0-B333-E245-A59F-5BAEFB8AC8D7}"/>
              </a:ext>
            </a:extLst>
          </p:cNvPr>
          <p:cNvSpPr>
            <a:spLocks noGrp="1"/>
          </p:cNvSpPr>
          <p:nvPr>
            <p:ph type="sldNum" sz="quarter" idx="4"/>
          </p:nvPr>
        </p:nvSpPr>
        <p:spPr>
          <a:xfrm>
            <a:off x="6641292" y="6356350"/>
            <a:ext cx="2133600" cy="365125"/>
          </a:xfrm>
        </p:spPr>
        <p:txBody>
          <a:bodyPr anchor="ctr">
            <a:normAutofit/>
          </a:bodyPr>
          <a:lstStyle/>
          <a:p>
            <a:pPr>
              <a:spcAft>
                <a:spcPts val="600"/>
              </a:spcAft>
            </a:pPr>
            <a:fld id="{287F944C-6315-6042-840E-B3BFFC821D31}" type="slidenum">
              <a:rPr lang="en-US" smtClean="0"/>
              <a:pPr>
                <a:spcAft>
                  <a:spcPts val="600"/>
                </a:spcAft>
              </a:pPr>
              <a:t>19</a:t>
            </a:fld>
            <a:endParaRPr lang="en-US"/>
          </a:p>
        </p:txBody>
      </p:sp>
      <p:graphicFrame>
        <p:nvGraphicFramePr>
          <p:cNvPr id="6" name="Content Placeholder 2">
            <a:extLst>
              <a:ext uri="{FF2B5EF4-FFF2-40B4-BE49-F238E27FC236}">
                <a16:creationId xmlns:a16="http://schemas.microsoft.com/office/drawing/2014/main" id="{102CD0B4-569C-4591-4DEA-843C6BD3EAFD}"/>
              </a:ext>
            </a:extLst>
          </p:cNvPr>
          <p:cNvGraphicFramePr>
            <a:graphicFrameLocks noGrp="1"/>
          </p:cNvGraphicFramePr>
          <p:nvPr>
            <p:ph idx="1"/>
            <p:extLst>
              <p:ext uri="{D42A27DB-BD31-4B8C-83A1-F6EECF244321}">
                <p14:modId xmlns:p14="http://schemas.microsoft.com/office/powerpoint/2010/main" val="3916916313"/>
              </p:ext>
            </p:extLst>
          </p:nvPr>
        </p:nvGraphicFramePr>
        <p:xfrm>
          <a:off x="457200" y="1134532"/>
          <a:ext cx="8229600" cy="47159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0333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2C1FFB-3672-4F41-9C9E-C252EF0CF26E}"/>
              </a:ext>
            </a:extLst>
          </p:cNvPr>
          <p:cNvSpPr>
            <a:spLocks noGrp="1"/>
          </p:cNvSpPr>
          <p:nvPr>
            <p:ph type="title"/>
          </p:nvPr>
        </p:nvSpPr>
        <p:spPr>
          <a:xfrm>
            <a:off x="457200" y="127000"/>
            <a:ext cx="8229600" cy="853613"/>
          </a:xfrm>
        </p:spPr>
        <p:txBody>
          <a:bodyPr anchor="b">
            <a:normAutofit/>
          </a:bodyPr>
          <a:lstStyle/>
          <a:p>
            <a:r>
              <a:rPr lang="en-US" dirty="0"/>
              <a:t>Orientation Topic Areas</a:t>
            </a:r>
          </a:p>
        </p:txBody>
      </p:sp>
      <p:sp>
        <p:nvSpPr>
          <p:cNvPr id="11" name="Slide Number Placeholder 3">
            <a:extLst>
              <a:ext uri="{FF2B5EF4-FFF2-40B4-BE49-F238E27FC236}">
                <a16:creationId xmlns:a16="http://schemas.microsoft.com/office/drawing/2014/main" id="{856DF97F-E435-37D1-1E27-A35E69A59B7D}"/>
              </a:ext>
            </a:extLst>
          </p:cNvPr>
          <p:cNvSpPr>
            <a:spLocks noGrp="1"/>
          </p:cNvSpPr>
          <p:nvPr>
            <p:ph type="sldNum" sz="quarter" idx="4"/>
          </p:nvPr>
        </p:nvSpPr>
        <p:spPr>
          <a:xfrm>
            <a:off x="6641292" y="6356350"/>
            <a:ext cx="2133600" cy="365125"/>
          </a:xfrm>
        </p:spPr>
        <p:txBody>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287F944C-6315-6042-840E-B3BFFC821D31}" type="slidenum">
              <a:rPr kumimoji="0" lang="en-US" sz="1100" b="0" i="0" u="none" strike="noStrike" kern="1200" cap="none" spc="0" normalizeH="0" baseline="0" noProof="0" smtClean="0">
                <a:ln>
                  <a:noFill/>
                </a:ln>
                <a:solidFill>
                  <a:srgbClr val="777877"/>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600"/>
                </a:spcAft>
                <a:buClrTx/>
                <a:buSzTx/>
                <a:buFontTx/>
                <a:buNone/>
                <a:tabLst/>
                <a:defRPr/>
              </a:pPr>
              <a:t>2</a:t>
            </a:fld>
            <a:endParaRPr kumimoji="0" lang="en-US" sz="1100" b="0" i="0" u="none" strike="noStrike" kern="1200" cap="none" spc="0" normalizeH="0" baseline="0" noProof="0" dirty="0">
              <a:ln>
                <a:noFill/>
              </a:ln>
              <a:solidFill>
                <a:srgbClr val="777877"/>
              </a:solidFill>
              <a:effectLst/>
              <a:uLnTx/>
              <a:uFillTx/>
              <a:latin typeface="Arial"/>
              <a:ea typeface="+mn-ea"/>
              <a:cs typeface="Arial"/>
            </a:endParaRPr>
          </a:p>
        </p:txBody>
      </p:sp>
      <p:graphicFrame>
        <p:nvGraphicFramePr>
          <p:cNvPr id="7" name="Content Placeholder 4">
            <a:extLst>
              <a:ext uri="{FF2B5EF4-FFF2-40B4-BE49-F238E27FC236}">
                <a16:creationId xmlns:a16="http://schemas.microsoft.com/office/drawing/2014/main" id="{42A30F89-F7B1-B4E8-A476-636A36EEA851}"/>
              </a:ext>
            </a:extLst>
          </p:cNvPr>
          <p:cNvGraphicFramePr>
            <a:graphicFrameLocks noGrp="1"/>
          </p:cNvGraphicFramePr>
          <p:nvPr>
            <p:ph idx="1"/>
          </p:nvPr>
        </p:nvGraphicFramePr>
        <p:xfrm>
          <a:off x="457200" y="1134532"/>
          <a:ext cx="8229600" cy="47159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69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FC9C1-DD83-06F0-D2F9-215DAADEE2D6}"/>
              </a:ext>
            </a:extLst>
          </p:cNvPr>
          <p:cNvSpPr>
            <a:spLocks noGrp="1"/>
          </p:cNvSpPr>
          <p:nvPr>
            <p:ph type="title"/>
          </p:nvPr>
        </p:nvSpPr>
        <p:spPr/>
        <p:txBody>
          <a:bodyPr/>
          <a:lstStyle/>
          <a:p>
            <a:r>
              <a:rPr lang="en-US" dirty="0"/>
              <a:t>Permanent Supportive Housing</a:t>
            </a:r>
          </a:p>
        </p:txBody>
      </p:sp>
      <p:sp>
        <p:nvSpPr>
          <p:cNvPr id="6" name="Slide Number Placeholder 5">
            <a:extLst>
              <a:ext uri="{FF2B5EF4-FFF2-40B4-BE49-F238E27FC236}">
                <a16:creationId xmlns:a16="http://schemas.microsoft.com/office/drawing/2014/main" id="{8F6C3134-AA14-3A6D-45C8-9E5113F43B18}"/>
              </a:ext>
            </a:extLst>
          </p:cNvPr>
          <p:cNvSpPr>
            <a:spLocks noGrp="1"/>
          </p:cNvSpPr>
          <p:nvPr>
            <p:ph type="sldNum" sz="quarter" idx="4"/>
          </p:nvPr>
        </p:nvSpPr>
        <p:spPr/>
        <p:txBody>
          <a:bodyPr/>
          <a:lstStyle/>
          <a:p>
            <a:fld id="{287F944C-6315-6042-840E-B3BFFC821D31}" type="slidenum">
              <a:rPr lang="en-US" smtClean="0"/>
              <a:pPr/>
              <a:t>20</a:t>
            </a:fld>
            <a:endParaRPr lang="en-US" dirty="0"/>
          </a:p>
        </p:txBody>
      </p:sp>
      <p:pic>
        <p:nvPicPr>
          <p:cNvPr id="7" name="Content Placeholder 6">
            <a:extLst>
              <a:ext uri="{FF2B5EF4-FFF2-40B4-BE49-F238E27FC236}">
                <a16:creationId xmlns:a16="http://schemas.microsoft.com/office/drawing/2014/main" id="{5B29F70D-75BE-3A91-8212-F2AEF78A1B3B}"/>
              </a:ext>
            </a:extLst>
          </p:cNvPr>
          <p:cNvPicPr>
            <a:picLocks noGrp="1" noChangeAspect="1"/>
          </p:cNvPicPr>
          <p:nvPr>
            <p:ph sz="half" idx="1"/>
          </p:nvPr>
        </p:nvPicPr>
        <p:blipFill>
          <a:blip r:embed="rId3"/>
          <a:stretch>
            <a:fillRect/>
          </a:stretch>
        </p:blipFill>
        <p:spPr>
          <a:xfrm>
            <a:off x="457201" y="1130300"/>
            <a:ext cx="4038600" cy="3171735"/>
          </a:xfrm>
          <a:prstGeom prst="rect">
            <a:avLst/>
          </a:prstGeom>
        </p:spPr>
      </p:pic>
      <p:sp>
        <p:nvSpPr>
          <p:cNvPr id="8" name="Rectangle 7">
            <a:extLst>
              <a:ext uri="{FF2B5EF4-FFF2-40B4-BE49-F238E27FC236}">
                <a16:creationId xmlns:a16="http://schemas.microsoft.com/office/drawing/2014/main" id="{D564822F-6CFA-8075-90E9-AA0D9262300E}"/>
              </a:ext>
            </a:extLst>
          </p:cNvPr>
          <p:cNvSpPr/>
          <p:nvPr/>
        </p:nvSpPr>
        <p:spPr>
          <a:xfrm>
            <a:off x="369109" y="4394209"/>
            <a:ext cx="4202892" cy="1815882"/>
          </a:xfrm>
          <a:prstGeom prst="rect">
            <a:avLst/>
          </a:prstGeom>
        </p:spPr>
        <p:txBody>
          <a:bodyPr wrap="square">
            <a:spAutoFit/>
          </a:bodyPr>
          <a:lstStyle/>
          <a:p>
            <a:r>
              <a:rPr lang="en-US" sz="1600" b="1" dirty="0">
                <a:solidFill>
                  <a:schemeClr val="tx2"/>
                </a:solidFill>
                <a:latin typeface="Arial" panose="020B0604020202020204" pitchFamily="34" charset="0"/>
                <a:cs typeface="Arial" panose="020B0604020202020204" pitchFamily="34" charset="0"/>
              </a:rPr>
              <a:t>Keyway Center for Diversion and Reentry</a:t>
            </a:r>
          </a:p>
          <a:p>
            <a:r>
              <a:rPr lang="en-US" sz="1600" b="1" i="1" dirty="0">
                <a:solidFill>
                  <a:schemeClr val="tx2"/>
                </a:solidFill>
                <a:latin typeface="Arial" panose="020B0604020202020204" pitchFamily="34" charset="0"/>
                <a:cs typeface="Arial" panose="020B0604020202020204" pitchFamily="34" charset="0"/>
              </a:rPr>
              <a:t>Sharon House (Central West End)</a:t>
            </a:r>
          </a:p>
          <a:p>
            <a:pPr marL="285750" indent="-285750">
              <a:buFont typeface="Arial" panose="020B0604020202020204" pitchFamily="34" charset="0"/>
              <a:buChar char="•"/>
            </a:pPr>
            <a:r>
              <a:rPr lang="en-US" sz="1600" dirty="0">
                <a:solidFill>
                  <a:schemeClr val="tx2"/>
                </a:solidFill>
                <a:latin typeface="Arial" panose="020B0604020202020204" pitchFamily="34" charset="0"/>
                <a:cs typeface="Arial" panose="020B0604020202020204" pitchFamily="34" charset="0"/>
              </a:rPr>
              <a:t>$250K funding award 2020</a:t>
            </a:r>
          </a:p>
          <a:p>
            <a:pPr marL="285750" indent="-285750">
              <a:buFont typeface="Arial" panose="020B0604020202020204" pitchFamily="34" charset="0"/>
              <a:buChar char="•"/>
            </a:pPr>
            <a:r>
              <a:rPr lang="en-US" sz="1600" dirty="0">
                <a:solidFill>
                  <a:schemeClr val="tx2"/>
                </a:solidFill>
                <a:latin typeface="Arial" panose="020B0604020202020204" pitchFamily="34" charset="0"/>
                <a:cs typeface="Arial" panose="020B0604020202020204" pitchFamily="34" charset="0"/>
              </a:rPr>
              <a:t>15 units – congregate living</a:t>
            </a:r>
          </a:p>
          <a:p>
            <a:pPr marL="285750" indent="-285750">
              <a:buFont typeface="Arial" panose="020B0604020202020204" pitchFamily="34" charset="0"/>
              <a:buChar char="•"/>
            </a:pPr>
            <a:r>
              <a:rPr lang="en-US" sz="1600" dirty="0">
                <a:solidFill>
                  <a:schemeClr val="tx2"/>
                </a:solidFill>
                <a:latin typeface="Arial" panose="020B0604020202020204" pitchFamily="34" charset="0"/>
                <a:cs typeface="Arial" panose="020B0604020202020204" pitchFamily="34" charset="0"/>
              </a:rPr>
              <a:t>Low-income, post-incarcerated women who struggle with substance use and behavioral health issues</a:t>
            </a:r>
          </a:p>
        </p:txBody>
      </p:sp>
      <p:pic>
        <p:nvPicPr>
          <p:cNvPr id="3" name="Content Placeholder 2">
            <a:extLst>
              <a:ext uri="{FF2B5EF4-FFF2-40B4-BE49-F238E27FC236}">
                <a16:creationId xmlns:a16="http://schemas.microsoft.com/office/drawing/2014/main" id="{A258AA23-3420-7803-595A-ED4B4CD73833}"/>
              </a:ext>
            </a:extLst>
          </p:cNvPr>
          <p:cNvPicPr>
            <a:picLocks noGrp="1" noChangeAspect="1"/>
          </p:cNvPicPr>
          <p:nvPr>
            <p:ph sz="half" idx="2"/>
          </p:nvPr>
        </p:nvPicPr>
        <p:blipFill>
          <a:blip r:embed="rId4"/>
          <a:stretch>
            <a:fillRect/>
          </a:stretch>
        </p:blipFill>
        <p:spPr>
          <a:xfrm>
            <a:off x="4648199" y="1145967"/>
            <a:ext cx="4065545" cy="3156067"/>
          </a:xfrm>
          <a:prstGeom prst="rect">
            <a:avLst/>
          </a:prstGeom>
        </p:spPr>
      </p:pic>
      <p:sp>
        <p:nvSpPr>
          <p:cNvPr id="13" name="Rectangle 12">
            <a:extLst>
              <a:ext uri="{FF2B5EF4-FFF2-40B4-BE49-F238E27FC236}">
                <a16:creationId xmlns:a16="http://schemas.microsoft.com/office/drawing/2014/main" id="{74225B63-395C-E86F-9DC3-64DA1B5FA49E}"/>
              </a:ext>
            </a:extLst>
          </p:cNvPr>
          <p:cNvSpPr/>
          <p:nvPr/>
        </p:nvSpPr>
        <p:spPr>
          <a:xfrm>
            <a:off x="4640093" y="4394209"/>
            <a:ext cx="4572000" cy="1815882"/>
          </a:xfrm>
          <a:prstGeom prst="rect">
            <a:avLst/>
          </a:prstGeom>
        </p:spPr>
        <p:txBody>
          <a:bodyPr>
            <a:spAutoFit/>
          </a:bodyPr>
          <a:lstStyle/>
          <a:p>
            <a:r>
              <a:rPr lang="en-US" sz="1600" b="1" dirty="0">
                <a:solidFill>
                  <a:schemeClr val="tx2"/>
                </a:solidFill>
                <a:latin typeface="Arial" panose="020B0604020202020204" pitchFamily="34" charset="0"/>
                <a:cs typeface="Arial" panose="020B0604020202020204" pitchFamily="34" charset="0"/>
              </a:rPr>
              <a:t>DOORWAYS</a:t>
            </a:r>
          </a:p>
          <a:p>
            <a:r>
              <a:rPr lang="en-US" sz="1600" b="1" i="1" dirty="0">
                <a:solidFill>
                  <a:schemeClr val="tx2"/>
                </a:solidFill>
                <a:latin typeface="Arial" panose="020B0604020202020204" pitchFamily="34" charset="0"/>
                <a:cs typeface="Arial" panose="020B0604020202020204" pitchFamily="34" charset="0"/>
              </a:rPr>
              <a:t>Gertrude (Bevo Mill)</a:t>
            </a:r>
          </a:p>
          <a:p>
            <a:pPr marL="285750" indent="-285750">
              <a:buFont typeface="Arial" panose="020B0604020202020204" pitchFamily="34" charset="0"/>
              <a:buChar char="•"/>
            </a:pPr>
            <a:r>
              <a:rPr lang="en-US" sz="1600" dirty="0">
                <a:solidFill>
                  <a:schemeClr val="tx2"/>
                </a:solidFill>
                <a:latin typeface="Arial" panose="020B0604020202020204" pitchFamily="34" charset="0"/>
                <a:cs typeface="Arial" panose="020B0604020202020204" pitchFamily="34" charset="0"/>
              </a:rPr>
              <a:t>Up to $50K funding award 2015</a:t>
            </a:r>
          </a:p>
          <a:p>
            <a:pPr marL="285750" indent="-285750">
              <a:buFont typeface="Arial" panose="020B0604020202020204" pitchFamily="34" charset="0"/>
              <a:buChar char="•"/>
            </a:pPr>
            <a:r>
              <a:rPr lang="en-US" sz="1600" dirty="0">
                <a:solidFill>
                  <a:schemeClr val="tx2"/>
                </a:solidFill>
                <a:latin typeface="Arial" panose="020B0604020202020204" pitchFamily="34" charset="0"/>
                <a:cs typeface="Arial" panose="020B0604020202020204" pitchFamily="34" charset="0"/>
              </a:rPr>
              <a:t>Grant to leverage AHTF forgivable loan</a:t>
            </a:r>
          </a:p>
          <a:p>
            <a:pPr marL="285750" indent="-285750">
              <a:buFont typeface="Arial" panose="020B0604020202020204" pitchFamily="34" charset="0"/>
              <a:buChar char="•"/>
            </a:pPr>
            <a:r>
              <a:rPr lang="en-US" sz="1600" dirty="0">
                <a:solidFill>
                  <a:schemeClr val="tx2"/>
                </a:solidFill>
                <a:latin typeface="Arial" panose="020B0604020202020204" pitchFamily="34" charset="0"/>
                <a:cs typeface="Arial" panose="020B0604020202020204" pitchFamily="34" charset="0"/>
              </a:rPr>
              <a:t>4 units - 1 bedroom</a:t>
            </a:r>
          </a:p>
          <a:p>
            <a:pPr marL="285750" indent="-285750">
              <a:buFont typeface="Arial" panose="020B0604020202020204" pitchFamily="34" charset="0"/>
              <a:buChar char="•"/>
            </a:pPr>
            <a:r>
              <a:rPr lang="en-US" sz="1600" dirty="0">
                <a:solidFill>
                  <a:schemeClr val="tx2"/>
                </a:solidFill>
                <a:latin typeface="Arial" panose="020B0604020202020204" pitchFamily="34" charset="0"/>
                <a:cs typeface="Arial" panose="020B0604020202020204" pitchFamily="34" charset="0"/>
              </a:rPr>
              <a:t>Individuals with HIV/AIDS and behavioral health issues</a:t>
            </a:r>
          </a:p>
        </p:txBody>
      </p:sp>
    </p:spTree>
    <p:extLst>
      <p:ext uri="{BB962C8B-B14F-4D97-AF65-F5344CB8AC3E}">
        <p14:creationId xmlns:p14="http://schemas.microsoft.com/office/powerpoint/2010/main" val="2460672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B7F41-6F77-B154-231A-0A789F11948F}"/>
              </a:ext>
            </a:extLst>
          </p:cNvPr>
          <p:cNvSpPr>
            <a:spLocks noGrp="1"/>
          </p:cNvSpPr>
          <p:nvPr>
            <p:ph type="title"/>
          </p:nvPr>
        </p:nvSpPr>
        <p:spPr>
          <a:xfrm>
            <a:off x="459453" y="1682700"/>
            <a:ext cx="8225094" cy="1746300"/>
          </a:xfrm>
        </p:spPr>
        <p:txBody>
          <a:bodyPr/>
          <a:lstStyle/>
          <a:p>
            <a:pPr algn="ctr"/>
            <a:r>
              <a:rPr lang="en-US" sz="4400" dirty="0"/>
              <a:t>Strategic Initiatives</a:t>
            </a:r>
          </a:p>
        </p:txBody>
      </p:sp>
      <p:sp>
        <p:nvSpPr>
          <p:cNvPr id="5" name="Slide Number Placeholder 4">
            <a:extLst>
              <a:ext uri="{FF2B5EF4-FFF2-40B4-BE49-F238E27FC236}">
                <a16:creationId xmlns:a16="http://schemas.microsoft.com/office/drawing/2014/main" id="{5C35E749-C7FA-4F59-100C-DE63BE94FC23}"/>
              </a:ext>
            </a:extLst>
          </p:cNvPr>
          <p:cNvSpPr>
            <a:spLocks noGrp="1"/>
          </p:cNvSpPr>
          <p:nvPr>
            <p:ph type="sldNum" sz="quarter" idx="4"/>
          </p:nvPr>
        </p:nvSpPr>
        <p:spPr/>
        <p:txBody>
          <a:bodyPr/>
          <a:lstStyle/>
          <a:p>
            <a:fld id="{287F944C-6315-6042-840E-B3BFFC821D31}" type="slidenum">
              <a:rPr lang="en-US" smtClean="0"/>
              <a:pPr/>
              <a:t>21</a:t>
            </a:fld>
            <a:endParaRPr lang="en-US" dirty="0"/>
          </a:p>
        </p:txBody>
      </p:sp>
    </p:spTree>
    <p:extLst>
      <p:ext uri="{BB962C8B-B14F-4D97-AF65-F5344CB8AC3E}">
        <p14:creationId xmlns:p14="http://schemas.microsoft.com/office/powerpoint/2010/main" val="616808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73769-2B13-8AE6-3143-AD56DDA10804}"/>
              </a:ext>
            </a:extLst>
          </p:cNvPr>
          <p:cNvSpPr>
            <a:spLocks noGrp="1"/>
          </p:cNvSpPr>
          <p:nvPr>
            <p:ph type="title"/>
          </p:nvPr>
        </p:nvSpPr>
        <p:spPr/>
        <p:txBody>
          <a:bodyPr/>
          <a:lstStyle/>
          <a:p>
            <a:r>
              <a:rPr lang="en-US" dirty="0"/>
              <a:t>Strategic Initiatives</a:t>
            </a:r>
          </a:p>
        </p:txBody>
      </p:sp>
      <p:sp>
        <p:nvSpPr>
          <p:cNvPr id="3" name="Content Placeholder 2">
            <a:extLst>
              <a:ext uri="{FF2B5EF4-FFF2-40B4-BE49-F238E27FC236}">
                <a16:creationId xmlns:a16="http://schemas.microsoft.com/office/drawing/2014/main" id="{51272C17-BB95-D2C0-4ECC-C1157270D521}"/>
              </a:ext>
            </a:extLst>
          </p:cNvPr>
          <p:cNvSpPr>
            <a:spLocks noGrp="1"/>
          </p:cNvSpPr>
          <p:nvPr>
            <p:ph idx="1"/>
          </p:nvPr>
        </p:nvSpPr>
        <p:spPr>
          <a:xfrm>
            <a:off x="457200" y="2882697"/>
            <a:ext cx="8229600" cy="3319494"/>
          </a:xfrm>
        </p:spPr>
        <p:txBody>
          <a:bodyPr/>
          <a:lstStyle/>
          <a:p>
            <a:r>
              <a:rPr lang="en-US" sz="2000" b="1" dirty="0"/>
              <a:t>Role:</a:t>
            </a:r>
            <a:r>
              <a:rPr lang="en-US" sz="2000" dirty="0"/>
              <a:t> </a:t>
            </a:r>
            <a:r>
              <a:rPr lang="en-US" sz="2000" i="0" dirty="0">
                <a:effectLst/>
                <a:latin typeface="Arial" panose="020B0604020202020204" pitchFamily="34" charset="0"/>
                <a:cs typeface="Arial" panose="020B0604020202020204" pitchFamily="34" charset="0"/>
              </a:rPr>
              <a:t>The System of Care (SOC) is a collaborative network of agencies, families, and youth focused on the total health of children and families with, or at risk for, serious emotional disorders.</a:t>
            </a:r>
            <a:r>
              <a:rPr lang="en-US" sz="2000" b="0" i="0" dirty="0">
                <a:effectLst/>
                <a:latin typeface="Noto Serif" panose="020B0604020202020204" pitchFamily="18" charset="0"/>
              </a:rPr>
              <a:t> </a:t>
            </a:r>
            <a:r>
              <a:rPr lang="en-US" sz="2000" b="0" i="0" dirty="0">
                <a:effectLst/>
                <a:latin typeface="Arial" panose="020B0604020202020204" pitchFamily="34" charset="0"/>
                <a:cs typeface="Arial" panose="020B0604020202020204" pitchFamily="34" charset="0"/>
              </a:rPr>
              <a:t>The SOC supports a family-driven, youth-guided approach to care.</a:t>
            </a:r>
            <a:endParaRPr lang="en-US" sz="2000" dirty="0">
              <a:latin typeface="Arial" panose="020B0604020202020204" pitchFamily="34" charset="0"/>
              <a:cs typeface="Arial" panose="020B0604020202020204" pitchFamily="34" charset="0"/>
            </a:endParaRPr>
          </a:p>
          <a:p>
            <a:r>
              <a:rPr lang="en-US" sz="2000" b="1" dirty="0"/>
              <a:t>Funding:</a:t>
            </a:r>
            <a:r>
              <a:rPr lang="en-US" sz="2000" dirty="0"/>
              <a:t> Substance Abuse and Mental Health Services Administration Cooperative Agreement; $999,897 annually for 4 years through September 29, 2023.</a:t>
            </a:r>
          </a:p>
          <a:p>
            <a:r>
              <a:rPr lang="en-US" sz="2000" b="1" dirty="0"/>
              <a:t>Key Partners: </a:t>
            </a:r>
            <a:r>
              <a:rPr lang="en-US" sz="2000" dirty="0"/>
              <a:t>Vision for Children at Risk, St. Louis City and County Family Courts, Places for People, Children’s Advocacy Services of Greater St. Louis, BJC Behavioral Health and ALM Hopewell Center.</a:t>
            </a:r>
          </a:p>
          <a:p>
            <a:endParaRPr lang="en-US" dirty="0"/>
          </a:p>
        </p:txBody>
      </p:sp>
      <p:sp>
        <p:nvSpPr>
          <p:cNvPr id="6" name="Slide Number Placeholder 5">
            <a:extLst>
              <a:ext uri="{FF2B5EF4-FFF2-40B4-BE49-F238E27FC236}">
                <a16:creationId xmlns:a16="http://schemas.microsoft.com/office/drawing/2014/main" id="{502FF5BF-68FF-E5F2-324C-7614F608BC7E}"/>
              </a:ext>
            </a:extLst>
          </p:cNvPr>
          <p:cNvSpPr>
            <a:spLocks noGrp="1"/>
          </p:cNvSpPr>
          <p:nvPr>
            <p:ph type="sldNum" sz="quarter" idx="4"/>
          </p:nvPr>
        </p:nvSpPr>
        <p:spPr/>
        <p:txBody>
          <a:bodyPr/>
          <a:lstStyle/>
          <a:p>
            <a:fld id="{287F944C-6315-6042-840E-B3BFFC821D31}" type="slidenum">
              <a:rPr lang="en-US" smtClean="0"/>
              <a:pPr/>
              <a:t>22</a:t>
            </a:fld>
            <a:endParaRPr lang="en-US" dirty="0"/>
          </a:p>
        </p:txBody>
      </p:sp>
      <p:pic>
        <p:nvPicPr>
          <p:cNvPr id="11" name="Content Placeholder 7" descr="SOC Logo">
            <a:extLst>
              <a:ext uri="{FF2B5EF4-FFF2-40B4-BE49-F238E27FC236}">
                <a16:creationId xmlns:a16="http://schemas.microsoft.com/office/drawing/2014/main" id="{042153F4-BF0C-1FC6-9D86-3D0D5134B3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38" y="-245729"/>
            <a:ext cx="8357220" cy="4699996"/>
          </a:xfrm>
          <a:prstGeom prst="rect">
            <a:avLst/>
          </a:prstGeom>
        </p:spPr>
      </p:pic>
    </p:spTree>
    <p:extLst>
      <p:ext uri="{BB962C8B-B14F-4D97-AF65-F5344CB8AC3E}">
        <p14:creationId xmlns:p14="http://schemas.microsoft.com/office/powerpoint/2010/main" val="544304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94A75-08FE-A8D0-3ACA-66EA27D8EFB1}"/>
              </a:ext>
            </a:extLst>
          </p:cNvPr>
          <p:cNvSpPr>
            <a:spLocks noGrp="1"/>
          </p:cNvSpPr>
          <p:nvPr>
            <p:ph type="title"/>
          </p:nvPr>
        </p:nvSpPr>
        <p:spPr>
          <a:xfrm>
            <a:off x="457200" y="127000"/>
            <a:ext cx="8229600" cy="853613"/>
          </a:xfrm>
        </p:spPr>
        <p:txBody>
          <a:bodyPr anchor="b">
            <a:normAutofit/>
          </a:bodyPr>
          <a:lstStyle/>
          <a:p>
            <a:r>
              <a:rPr lang="en-US" dirty="0"/>
              <a:t>Strategic Initiatives</a:t>
            </a:r>
          </a:p>
        </p:txBody>
      </p:sp>
      <p:sp>
        <p:nvSpPr>
          <p:cNvPr id="3" name="Content Placeholder 2">
            <a:extLst>
              <a:ext uri="{FF2B5EF4-FFF2-40B4-BE49-F238E27FC236}">
                <a16:creationId xmlns:a16="http://schemas.microsoft.com/office/drawing/2014/main" id="{158AAF6D-0480-C673-C1A2-82784C22A7FE}"/>
              </a:ext>
            </a:extLst>
          </p:cNvPr>
          <p:cNvSpPr>
            <a:spLocks noGrp="1"/>
          </p:cNvSpPr>
          <p:nvPr>
            <p:ph sz="half" idx="2"/>
          </p:nvPr>
        </p:nvSpPr>
        <p:spPr>
          <a:xfrm>
            <a:off x="4771292" y="3300230"/>
            <a:ext cx="4038600" cy="2800847"/>
          </a:xfrm>
        </p:spPr>
        <p:txBody>
          <a:bodyPr>
            <a:normAutofit fontScale="92500" lnSpcReduction="20000"/>
          </a:bodyPr>
          <a:lstStyle/>
          <a:p>
            <a:pPr marL="0" indent="0">
              <a:buNone/>
            </a:pPr>
            <a:r>
              <a:rPr lang="en-US" sz="1800" b="1" dirty="0"/>
              <a:t>St. Louis Area Violence Prevention Commission Funding:</a:t>
            </a:r>
          </a:p>
          <a:p>
            <a:pPr lvl="1">
              <a:buFont typeface="Arial" panose="020B0604020202020204" pitchFamily="34" charset="0"/>
              <a:buChar char="•"/>
            </a:pPr>
            <a:r>
              <a:rPr lang="en-US" dirty="0"/>
              <a:t>Missouri Foundation for Health $500,000 over 5 years</a:t>
            </a:r>
          </a:p>
          <a:p>
            <a:pPr lvl="1">
              <a:buFont typeface="Arial" panose="020B0604020202020204" pitchFamily="34" charset="0"/>
              <a:buChar char="•"/>
            </a:pPr>
            <a:r>
              <a:rPr lang="en-US" dirty="0"/>
              <a:t>City of St. Louis Department of Health $1,000,000 over 5 years</a:t>
            </a:r>
          </a:p>
          <a:p>
            <a:pPr lvl="1">
              <a:buFont typeface="Arial" panose="020B0604020202020204" pitchFamily="34" charset="0"/>
              <a:buChar char="•"/>
            </a:pPr>
            <a:r>
              <a:rPr lang="en-US" dirty="0"/>
              <a:t>Substance Abuse and Mental Health Services Administration $600,000 for 1 year</a:t>
            </a:r>
          </a:p>
          <a:p>
            <a:pPr lvl="1">
              <a:buFont typeface="Arial" panose="020B0604020202020204" pitchFamily="34" charset="0"/>
              <a:buChar char="•"/>
            </a:pPr>
            <a:r>
              <a:rPr lang="en-US" dirty="0"/>
              <a:t>Saint Louis MHB $40,000 annually</a:t>
            </a:r>
          </a:p>
        </p:txBody>
      </p:sp>
      <p:sp>
        <p:nvSpPr>
          <p:cNvPr id="4" name="Slide Number Placeholder 3">
            <a:extLst>
              <a:ext uri="{FF2B5EF4-FFF2-40B4-BE49-F238E27FC236}">
                <a16:creationId xmlns:a16="http://schemas.microsoft.com/office/drawing/2014/main" id="{31098D85-48FC-74E0-B2CC-5F83E9D690AC}"/>
              </a:ext>
            </a:extLst>
          </p:cNvPr>
          <p:cNvSpPr>
            <a:spLocks noGrp="1"/>
          </p:cNvSpPr>
          <p:nvPr>
            <p:ph type="sldNum" sz="quarter" idx="4"/>
          </p:nvPr>
        </p:nvSpPr>
        <p:spPr>
          <a:xfrm>
            <a:off x="6641292" y="6356350"/>
            <a:ext cx="2133600" cy="365125"/>
          </a:xfrm>
        </p:spPr>
        <p:txBody>
          <a:bodyPr anchor="ctr">
            <a:normAutofit/>
          </a:bodyPr>
          <a:lstStyle/>
          <a:p>
            <a:pPr>
              <a:spcAft>
                <a:spcPts val="600"/>
              </a:spcAft>
            </a:pPr>
            <a:fld id="{287F944C-6315-6042-840E-B3BFFC821D31}" type="slidenum">
              <a:rPr lang="en-US" smtClean="0"/>
              <a:pPr>
                <a:spcAft>
                  <a:spcPts val="600"/>
                </a:spcAft>
              </a:pPr>
              <a:t>23</a:t>
            </a:fld>
            <a:endParaRPr lang="en-US" dirty="0"/>
          </a:p>
        </p:txBody>
      </p:sp>
      <p:sp>
        <p:nvSpPr>
          <p:cNvPr id="8" name="TextBox 7">
            <a:extLst>
              <a:ext uri="{FF2B5EF4-FFF2-40B4-BE49-F238E27FC236}">
                <a16:creationId xmlns:a16="http://schemas.microsoft.com/office/drawing/2014/main" id="{568E8D95-2AEC-6418-CCAE-67A0CCB036E4}"/>
              </a:ext>
            </a:extLst>
          </p:cNvPr>
          <p:cNvSpPr txBox="1"/>
          <p:nvPr/>
        </p:nvSpPr>
        <p:spPr>
          <a:xfrm>
            <a:off x="457200" y="3300231"/>
            <a:ext cx="4191000" cy="2585323"/>
          </a:xfrm>
          <a:prstGeom prst="rect">
            <a:avLst/>
          </a:prstGeom>
          <a:noFill/>
        </p:spPr>
        <p:txBody>
          <a:bodyPr wrap="square" rtlCol="0">
            <a:spAutoFit/>
          </a:bodyPr>
          <a:lstStyle/>
          <a:p>
            <a:pPr algn="l" fontAlgn="base"/>
            <a:r>
              <a:rPr lang="en-US" b="1" i="0" dirty="0">
                <a:solidFill>
                  <a:srgbClr val="000000"/>
                </a:solidFill>
                <a:effectLst/>
                <a:latin typeface="Arial" panose="020B0604020202020204" pitchFamily="34" charset="0"/>
                <a:cs typeface="Arial" panose="020B0604020202020204" pitchFamily="34" charset="0"/>
              </a:rPr>
              <a:t>Role: </a:t>
            </a:r>
            <a:r>
              <a:rPr lang="en-US" b="0" i="0" dirty="0">
                <a:solidFill>
                  <a:srgbClr val="000000"/>
                </a:solidFill>
                <a:effectLst/>
                <a:latin typeface="Arial" panose="020B0604020202020204" pitchFamily="34" charset="0"/>
                <a:cs typeface="Arial" panose="020B0604020202020204" pitchFamily="34" charset="0"/>
              </a:rPr>
              <a:t>To align, convene, communicate, and connect the organizations addressing Gun Violence Prevention and Reduction.</a:t>
            </a:r>
          </a:p>
          <a:p>
            <a:pPr algn="l" fontAlgn="base"/>
            <a:r>
              <a:rPr lang="en-US" b="0" i="0" dirty="0">
                <a:solidFill>
                  <a:srgbClr val="000000"/>
                </a:solidFill>
                <a:effectLst/>
                <a:latin typeface="Arial" panose="020B0604020202020204" pitchFamily="34" charset="0"/>
                <a:cs typeface="Arial" panose="020B0604020202020204" pitchFamily="34" charset="0"/>
              </a:rPr>
              <a:t>​</a:t>
            </a:r>
          </a:p>
          <a:p>
            <a:pPr algn="l" fontAlgn="base"/>
            <a:r>
              <a:rPr lang="en-US" b="1" i="0" dirty="0">
                <a:solidFill>
                  <a:srgbClr val="000000"/>
                </a:solidFill>
                <a:effectLst/>
                <a:latin typeface="Arial" panose="020B0604020202020204" pitchFamily="34" charset="0"/>
                <a:cs typeface="Arial" panose="020B0604020202020204" pitchFamily="34" charset="0"/>
              </a:rPr>
              <a:t>Goal: </a:t>
            </a:r>
            <a:r>
              <a:rPr lang="en-US" b="0" i="0" dirty="0">
                <a:solidFill>
                  <a:srgbClr val="000000"/>
                </a:solidFill>
                <a:effectLst/>
                <a:latin typeface="Arial" panose="020B0604020202020204" pitchFamily="34" charset="0"/>
                <a:cs typeface="Arial" panose="020B0604020202020204" pitchFamily="34" charset="0"/>
              </a:rPr>
              <a:t>A reduction in gun related crimes, injuries, and deaths throughout the St. Louis Region focusing on high-risk youth.​</a:t>
            </a:r>
          </a:p>
        </p:txBody>
      </p:sp>
      <p:pic>
        <p:nvPicPr>
          <p:cNvPr id="9" name="Picture 8" descr="Logo&#10;&#10;Description automatically generated">
            <a:extLst>
              <a:ext uri="{FF2B5EF4-FFF2-40B4-BE49-F238E27FC236}">
                <a16:creationId xmlns:a16="http://schemas.microsoft.com/office/drawing/2014/main" id="{E8A81667-AD73-FD72-D48C-F5B9FE61BE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8296" y="1175092"/>
            <a:ext cx="4038600" cy="1605343"/>
          </a:xfrm>
          <a:prstGeom prst="rect">
            <a:avLst/>
          </a:prstGeom>
          <a:noFill/>
        </p:spPr>
      </p:pic>
    </p:spTree>
    <p:extLst>
      <p:ext uri="{BB962C8B-B14F-4D97-AF65-F5344CB8AC3E}">
        <p14:creationId xmlns:p14="http://schemas.microsoft.com/office/powerpoint/2010/main" val="1181068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761B0-5708-685C-C0A8-D4EC54737B53}"/>
              </a:ext>
            </a:extLst>
          </p:cNvPr>
          <p:cNvSpPr>
            <a:spLocks noGrp="1"/>
          </p:cNvSpPr>
          <p:nvPr>
            <p:ph type="title"/>
          </p:nvPr>
        </p:nvSpPr>
        <p:spPr>
          <a:xfrm>
            <a:off x="459453" y="1903479"/>
            <a:ext cx="8225094" cy="1746300"/>
          </a:xfrm>
        </p:spPr>
        <p:txBody>
          <a:bodyPr/>
          <a:lstStyle/>
          <a:p>
            <a:pPr algn="ctr">
              <a:lnSpc>
                <a:spcPct val="108000"/>
              </a:lnSpc>
            </a:pPr>
            <a:r>
              <a:rPr lang="en-US" sz="4400" dirty="0"/>
              <a:t>Allocations and </a:t>
            </a:r>
            <a:br>
              <a:rPr lang="en-US" sz="4400" dirty="0"/>
            </a:br>
            <a:r>
              <a:rPr lang="en-US" sz="4400" dirty="0"/>
              <a:t>Grant Making</a:t>
            </a:r>
          </a:p>
        </p:txBody>
      </p:sp>
      <p:sp>
        <p:nvSpPr>
          <p:cNvPr id="5" name="Slide Number Placeholder 4">
            <a:extLst>
              <a:ext uri="{FF2B5EF4-FFF2-40B4-BE49-F238E27FC236}">
                <a16:creationId xmlns:a16="http://schemas.microsoft.com/office/drawing/2014/main" id="{9B62F950-85C4-B891-BF94-78DCB8BB1834}"/>
              </a:ext>
            </a:extLst>
          </p:cNvPr>
          <p:cNvSpPr>
            <a:spLocks noGrp="1"/>
          </p:cNvSpPr>
          <p:nvPr>
            <p:ph type="sldNum" sz="quarter" idx="4"/>
          </p:nvPr>
        </p:nvSpPr>
        <p:spPr/>
        <p:txBody>
          <a:bodyPr/>
          <a:lstStyle/>
          <a:p>
            <a:fld id="{287F944C-6315-6042-840E-B3BFFC821D31}" type="slidenum">
              <a:rPr lang="en-US" smtClean="0"/>
              <a:pPr/>
              <a:t>24</a:t>
            </a:fld>
            <a:endParaRPr lang="en-US" dirty="0"/>
          </a:p>
        </p:txBody>
      </p:sp>
    </p:spTree>
    <p:extLst>
      <p:ext uri="{BB962C8B-B14F-4D97-AF65-F5344CB8AC3E}">
        <p14:creationId xmlns:p14="http://schemas.microsoft.com/office/powerpoint/2010/main" val="3873103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F97D4-C6A9-40BD-B113-8E0E62B96499}"/>
              </a:ext>
            </a:extLst>
          </p:cNvPr>
          <p:cNvSpPr>
            <a:spLocks noGrp="1"/>
          </p:cNvSpPr>
          <p:nvPr>
            <p:ph type="title"/>
          </p:nvPr>
        </p:nvSpPr>
        <p:spPr/>
        <p:txBody>
          <a:bodyPr/>
          <a:lstStyle/>
          <a:p>
            <a:pPr marL="0" indent="0">
              <a:buNone/>
            </a:pPr>
            <a:r>
              <a:rPr lang="en-US" dirty="0">
                <a:latin typeface="+mn-lt"/>
                <a:cs typeface="Arial" panose="020B0604020202020204" pitchFamily="34" charset="0"/>
              </a:rPr>
              <a:t>Equitable and Accessible Grantmaking</a:t>
            </a:r>
            <a:endParaRPr lang="en-US" i="0" dirty="0">
              <a:effectLst/>
              <a:latin typeface="+mn-lt"/>
              <a:cs typeface="Arial" panose="020B0604020202020204" pitchFamily="34" charset="0"/>
            </a:endParaRPr>
          </a:p>
        </p:txBody>
      </p:sp>
      <p:sp>
        <p:nvSpPr>
          <p:cNvPr id="3" name="Content Placeholder 2">
            <a:extLst>
              <a:ext uri="{FF2B5EF4-FFF2-40B4-BE49-F238E27FC236}">
                <a16:creationId xmlns:a16="http://schemas.microsoft.com/office/drawing/2014/main" id="{CD15DA9E-5CEF-4924-B188-234011429055}"/>
              </a:ext>
            </a:extLst>
          </p:cNvPr>
          <p:cNvSpPr>
            <a:spLocks noGrp="1"/>
          </p:cNvSpPr>
          <p:nvPr>
            <p:ph idx="1"/>
          </p:nvPr>
        </p:nvSpPr>
        <p:spPr/>
        <p:txBody>
          <a:bodyPr/>
          <a:lstStyle/>
          <a:p>
            <a:pPr marL="0" indent="0">
              <a:buNone/>
            </a:pPr>
            <a:r>
              <a:rPr lang="en-US" i="0" dirty="0">
                <a:solidFill>
                  <a:srgbClr val="7030A0"/>
                </a:solidFill>
                <a:effectLst/>
                <a:latin typeface="Arial" panose="020B0604020202020204" pitchFamily="34" charset="0"/>
                <a:cs typeface="Arial" panose="020B0604020202020204" pitchFamily="34" charset="0"/>
              </a:rPr>
              <a:t>Applicants </a:t>
            </a:r>
            <a:r>
              <a:rPr lang="en-US" i="0" u="sng" dirty="0">
                <a:solidFill>
                  <a:srgbClr val="7030A0"/>
                </a:solidFill>
                <a:effectLst/>
                <a:latin typeface="Arial" panose="020B0604020202020204" pitchFamily="34" charset="0"/>
                <a:cs typeface="Arial" panose="020B0604020202020204" pitchFamily="34" charset="0"/>
              </a:rPr>
              <a:t>really</a:t>
            </a:r>
            <a:r>
              <a:rPr lang="en-US" i="0" dirty="0">
                <a:solidFill>
                  <a:srgbClr val="7030A0"/>
                </a:solidFill>
                <a:effectLst/>
                <a:latin typeface="Arial" panose="020B0604020202020204" pitchFamily="34" charset="0"/>
                <a:cs typeface="Arial" panose="020B0604020202020204" pitchFamily="34" charset="0"/>
              </a:rPr>
              <a:t> appreciate the technical assistance and availability of staff</a:t>
            </a:r>
            <a:endParaRPr lang="en-US" b="0" dirty="0">
              <a:solidFill>
                <a:srgbClr val="333E48"/>
              </a:solidFill>
              <a:effectLst/>
              <a:latin typeface="Arial" panose="020B0604020202020204" pitchFamily="34" charset="0"/>
              <a:cs typeface="Arial" panose="020B0604020202020204" pitchFamily="34" charset="0"/>
            </a:endParaRPr>
          </a:p>
          <a:p>
            <a:r>
              <a:rPr lang="en-US" sz="1800" b="0" dirty="0">
                <a:solidFill>
                  <a:srgbClr val="333E48"/>
                </a:solidFill>
                <a:effectLst/>
                <a:latin typeface="Arial" panose="020B0604020202020204" pitchFamily="34" charset="0"/>
                <a:cs typeface="Arial" panose="020B0604020202020204" pitchFamily="34" charset="0"/>
              </a:rPr>
              <a:t>“These ladies met me right where I was in the grant seeking process, which was fairly new. They looked past that and saw the passion I had for the work that I do and they helped me channel that into the correct wording in order to apply for this grant. They were simply amazing; never got frustrated. The ladies were very kind in the way they spoke with me and assisted me. They asked questions to provoke me to think and look at my program in different ways, which was truly helpful.”</a:t>
            </a:r>
          </a:p>
          <a:p>
            <a:r>
              <a:rPr lang="en-US" sz="1800" b="0" i="0" dirty="0">
                <a:solidFill>
                  <a:srgbClr val="333E48"/>
                </a:solidFill>
                <a:effectLst/>
                <a:latin typeface="Arial" panose="020B0604020202020204" pitchFamily="34" charset="0"/>
                <a:cs typeface="Arial" panose="020B0604020202020204" pitchFamily="34" charset="0"/>
              </a:rPr>
              <a:t>“The one-on-one support and level of detail/feedback was extremely helpful. All your work to help us was INCREDIBLE! Not every funder does that, so it was greatly appreciated.”</a:t>
            </a:r>
          </a:p>
          <a:p>
            <a:r>
              <a:rPr lang="en-US" sz="1800" dirty="0">
                <a:solidFill>
                  <a:srgbClr val="333E48"/>
                </a:solidFill>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Staff</a:t>
            </a:r>
            <a:r>
              <a:rPr lang="en-US" sz="1800" b="1" dirty="0">
                <a:solidFill>
                  <a:srgbClr val="7030A0"/>
                </a:solidFill>
                <a:latin typeface="Arial" panose="020B0604020202020204" pitchFamily="34" charset="0"/>
                <a:cs typeface="Arial" panose="020B0604020202020204" pitchFamily="34" charset="0"/>
              </a:rPr>
              <a:t> </a:t>
            </a:r>
            <a:r>
              <a:rPr lang="en-US" sz="1800" dirty="0">
                <a:solidFill>
                  <a:srgbClr val="333E48"/>
                </a:solidFill>
                <a:latin typeface="Arial" panose="020B0604020202020204" pitchFamily="34" charset="0"/>
                <a:cs typeface="Arial" panose="020B0604020202020204" pitchFamily="34" charset="0"/>
              </a:rPr>
              <a:t>listened to our thoughts about expanding the programs we were applying for and provided feedback on ways to structure our budget and application.”</a:t>
            </a:r>
          </a:p>
          <a:p>
            <a:endParaRPr lang="en-US" sz="1800" b="1" i="1" dirty="0"/>
          </a:p>
        </p:txBody>
      </p:sp>
      <p:sp>
        <p:nvSpPr>
          <p:cNvPr id="4" name="Slide Number Placeholder 3">
            <a:extLst>
              <a:ext uri="{FF2B5EF4-FFF2-40B4-BE49-F238E27FC236}">
                <a16:creationId xmlns:a16="http://schemas.microsoft.com/office/drawing/2014/main" id="{EF8379B9-0A7D-4CDA-ACF3-8B3332F7D231}"/>
              </a:ext>
            </a:extLst>
          </p:cNvPr>
          <p:cNvSpPr>
            <a:spLocks noGrp="1"/>
          </p:cNvSpPr>
          <p:nvPr>
            <p:ph type="sldNum" sz="quarter" idx="4"/>
          </p:nvPr>
        </p:nvSpPr>
        <p:spPr/>
        <p:txBody>
          <a:bodyPr/>
          <a:lstStyle/>
          <a:p>
            <a:fld id="{287F944C-6315-6042-840E-B3BFFC821D31}" type="slidenum">
              <a:rPr lang="en-US" smtClean="0"/>
              <a:pPr/>
              <a:t>25</a:t>
            </a:fld>
            <a:endParaRPr lang="en-US" dirty="0"/>
          </a:p>
        </p:txBody>
      </p:sp>
    </p:spTree>
    <p:extLst>
      <p:ext uri="{BB962C8B-B14F-4D97-AF65-F5344CB8AC3E}">
        <p14:creationId xmlns:p14="http://schemas.microsoft.com/office/powerpoint/2010/main" val="2189603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555223" y="3781767"/>
            <a:ext cx="982299" cy="996822"/>
          </a:xfrm>
          <a:prstGeom prst="rect">
            <a:avLst/>
          </a:prstGeom>
        </p:spPr>
      </p:pic>
      <p:pic>
        <p:nvPicPr>
          <p:cNvPr id="4" name="object 4"/>
          <p:cNvPicPr/>
          <p:nvPr/>
        </p:nvPicPr>
        <p:blipFill>
          <a:blip r:embed="rId4" cstate="print"/>
          <a:stretch>
            <a:fillRect/>
          </a:stretch>
        </p:blipFill>
        <p:spPr>
          <a:xfrm>
            <a:off x="6676435" y="3731906"/>
            <a:ext cx="1616615" cy="1054022"/>
          </a:xfrm>
          <a:prstGeom prst="rect">
            <a:avLst/>
          </a:prstGeom>
        </p:spPr>
      </p:pic>
      <p:pic>
        <p:nvPicPr>
          <p:cNvPr id="5" name="object 5"/>
          <p:cNvPicPr/>
          <p:nvPr/>
        </p:nvPicPr>
        <p:blipFill>
          <a:blip r:embed="rId5" cstate="print"/>
          <a:stretch>
            <a:fillRect/>
          </a:stretch>
        </p:blipFill>
        <p:spPr>
          <a:xfrm>
            <a:off x="1873638" y="4129178"/>
            <a:ext cx="1951882" cy="662181"/>
          </a:xfrm>
          <a:prstGeom prst="rect">
            <a:avLst/>
          </a:prstGeom>
        </p:spPr>
      </p:pic>
      <p:pic>
        <p:nvPicPr>
          <p:cNvPr id="6" name="object 6"/>
          <p:cNvPicPr/>
          <p:nvPr/>
        </p:nvPicPr>
        <p:blipFill>
          <a:blip r:embed="rId6" cstate="print"/>
          <a:stretch>
            <a:fillRect/>
          </a:stretch>
        </p:blipFill>
        <p:spPr>
          <a:xfrm>
            <a:off x="1046372" y="5314304"/>
            <a:ext cx="1137619" cy="541681"/>
          </a:xfrm>
          <a:prstGeom prst="rect">
            <a:avLst/>
          </a:prstGeom>
        </p:spPr>
      </p:pic>
      <p:pic>
        <p:nvPicPr>
          <p:cNvPr id="7" name="object 7"/>
          <p:cNvPicPr/>
          <p:nvPr/>
        </p:nvPicPr>
        <p:blipFill>
          <a:blip r:embed="rId7" cstate="print"/>
          <a:stretch>
            <a:fillRect/>
          </a:stretch>
        </p:blipFill>
        <p:spPr>
          <a:xfrm>
            <a:off x="4382426" y="4972796"/>
            <a:ext cx="2133600" cy="612348"/>
          </a:xfrm>
          <a:prstGeom prst="rect">
            <a:avLst/>
          </a:prstGeom>
        </p:spPr>
      </p:pic>
      <p:pic>
        <p:nvPicPr>
          <p:cNvPr id="8" name="object 8"/>
          <p:cNvPicPr/>
          <p:nvPr/>
        </p:nvPicPr>
        <p:blipFill>
          <a:blip r:embed="rId8" cstate="print"/>
          <a:stretch>
            <a:fillRect/>
          </a:stretch>
        </p:blipFill>
        <p:spPr>
          <a:xfrm>
            <a:off x="2819430" y="4867306"/>
            <a:ext cx="1509694" cy="1836115"/>
          </a:xfrm>
          <a:prstGeom prst="rect">
            <a:avLst/>
          </a:prstGeom>
        </p:spPr>
      </p:pic>
      <p:pic>
        <p:nvPicPr>
          <p:cNvPr id="9" name="object 9"/>
          <p:cNvPicPr/>
          <p:nvPr/>
        </p:nvPicPr>
        <p:blipFill>
          <a:blip r:embed="rId9" cstate="print"/>
          <a:stretch>
            <a:fillRect/>
          </a:stretch>
        </p:blipFill>
        <p:spPr>
          <a:xfrm>
            <a:off x="6100041" y="5609873"/>
            <a:ext cx="2133599" cy="492224"/>
          </a:xfrm>
          <a:prstGeom prst="rect">
            <a:avLst/>
          </a:prstGeom>
        </p:spPr>
      </p:pic>
      <p:pic>
        <p:nvPicPr>
          <p:cNvPr id="10" name="object 10"/>
          <p:cNvPicPr/>
          <p:nvPr/>
        </p:nvPicPr>
        <p:blipFill>
          <a:blip r:embed="rId10" cstate="print"/>
          <a:stretch>
            <a:fillRect/>
          </a:stretch>
        </p:blipFill>
        <p:spPr>
          <a:xfrm>
            <a:off x="4296644" y="3757661"/>
            <a:ext cx="2043675" cy="865339"/>
          </a:xfrm>
          <a:prstGeom prst="rect">
            <a:avLst/>
          </a:prstGeom>
        </p:spPr>
      </p:pic>
      <p:sp>
        <p:nvSpPr>
          <p:cNvPr id="11" name="object 11"/>
          <p:cNvSpPr txBox="1"/>
          <p:nvPr/>
        </p:nvSpPr>
        <p:spPr>
          <a:xfrm>
            <a:off x="457200" y="1097173"/>
            <a:ext cx="8229600" cy="2682209"/>
          </a:xfrm>
          <a:prstGeom prst="rect">
            <a:avLst/>
          </a:prstGeom>
        </p:spPr>
        <p:txBody>
          <a:bodyPr vert="horz" wrap="square" lIns="0" tIns="12700" rIns="0" bIns="0" rtlCol="0">
            <a:spAutoFit/>
          </a:bodyPr>
          <a:lstStyle/>
          <a:p>
            <a:pPr marL="12700">
              <a:lnSpc>
                <a:spcPct val="100000"/>
              </a:lnSpc>
              <a:spcBef>
                <a:spcPts val="100"/>
              </a:spcBef>
            </a:pPr>
            <a:r>
              <a:rPr lang="en-US" sz="2000" dirty="0">
                <a:solidFill>
                  <a:srgbClr val="3B3B3B"/>
                </a:solidFill>
                <a:latin typeface="Arial"/>
                <a:cs typeface="Arial"/>
              </a:rPr>
              <a:t> </a:t>
            </a:r>
            <a:r>
              <a:rPr sz="2400" dirty="0">
                <a:solidFill>
                  <a:srgbClr val="3B3B3B"/>
                </a:solidFill>
                <a:latin typeface="Arial"/>
                <a:cs typeface="Arial"/>
              </a:rPr>
              <a:t>Our</a:t>
            </a:r>
            <a:r>
              <a:rPr sz="2400" spc="-30" dirty="0">
                <a:solidFill>
                  <a:srgbClr val="3B3B3B"/>
                </a:solidFill>
                <a:latin typeface="Arial"/>
                <a:cs typeface="Arial"/>
              </a:rPr>
              <a:t> </a:t>
            </a:r>
            <a:r>
              <a:rPr sz="2400" dirty="0">
                <a:solidFill>
                  <a:srgbClr val="3B3B3B"/>
                </a:solidFill>
                <a:latin typeface="Arial"/>
                <a:cs typeface="Arial"/>
              </a:rPr>
              <a:t>Commitment</a:t>
            </a:r>
            <a:r>
              <a:rPr sz="2400" spc="-25" dirty="0">
                <a:solidFill>
                  <a:srgbClr val="3B3B3B"/>
                </a:solidFill>
                <a:latin typeface="Arial"/>
                <a:cs typeface="Arial"/>
              </a:rPr>
              <a:t> </a:t>
            </a:r>
            <a:r>
              <a:rPr sz="2400" dirty="0">
                <a:solidFill>
                  <a:srgbClr val="3B3B3B"/>
                </a:solidFill>
                <a:latin typeface="Arial"/>
                <a:cs typeface="Arial"/>
              </a:rPr>
              <a:t>to</a:t>
            </a:r>
            <a:r>
              <a:rPr sz="2400" spc="-20" dirty="0">
                <a:solidFill>
                  <a:srgbClr val="3B3B3B"/>
                </a:solidFill>
                <a:latin typeface="Arial"/>
                <a:cs typeface="Arial"/>
              </a:rPr>
              <a:t> </a:t>
            </a:r>
            <a:r>
              <a:rPr sz="2400" dirty="0">
                <a:solidFill>
                  <a:srgbClr val="3B3B3B"/>
                </a:solidFill>
                <a:latin typeface="Arial"/>
                <a:cs typeface="Arial"/>
              </a:rPr>
              <a:t>the</a:t>
            </a:r>
            <a:r>
              <a:rPr sz="2400" spc="-20" dirty="0">
                <a:solidFill>
                  <a:srgbClr val="3B3B3B"/>
                </a:solidFill>
                <a:latin typeface="Arial"/>
                <a:cs typeface="Arial"/>
              </a:rPr>
              <a:t> </a:t>
            </a:r>
            <a:r>
              <a:rPr sz="2400" dirty="0">
                <a:solidFill>
                  <a:srgbClr val="3B3B3B"/>
                </a:solidFill>
                <a:latin typeface="Arial"/>
                <a:cs typeface="Arial"/>
              </a:rPr>
              <a:t>Funded</a:t>
            </a:r>
            <a:r>
              <a:rPr sz="2400" spc="-20" dirty="0">
                <a:solidFill>
                  <a:srgbClr val="3B3B3B"/>
                </a:solidFill>
                <a:latin typeface="Arial"/>
                <a:cs typeface="Arial"/>
              </a:rPr>
              <a:t> </a:t>
            </a:r>
            <a:r>
              <a:rPr sz="2400" dirty="0">
                <a:solidFill>
                  <a:srgbClr val="3B3B3B"/>
                </a:solidFill>
                <a:latin typeface="Arial"/>
                <a:cs typeface="Arial"/>
              </a:rPr>
              <a:t>Partner</a:t>
            </a:r>
            <a:r>
              <a:rPr sz="2400" spc="-20" dirty="0">
                <a:solidFill>
                  <a:srgbClr val="3B3B3B"/>
                </a:solidFill>
                <a:latin typeface="Arial"/>
                <a:cs typeface="Arial"/>
              </a:rPr>
              <a:t> </a:t>
            </a:r>
            <a:r>
              <a:rPr sz="2400" spc="-10" dirty="0">
                <a:solidFill>
                  <a:srgbClr val="3B3B3B"/>
                </a:solidFill>
                <a:latin typeface="Arial"/>
                <a:cs typeface="Arial"/>
              </a:rPr>
              <a:t>Experience</a:t>
            </a:r>
            <a:endParaRPr sz="2400" dirty="0">
              <a:latin typeface="Arial"/>
              <a:cs typeface="Arial"/>
            </a:endParaRPr>
          </a:p>
          <a:p>
            <a:pPr marL="700405" indent="-342900">
              <a:lnSpc>
                <a:spcPct val="100000"/>
              </a:lnSpc>
              <a:spcBef>
                <a:spcPts val="1280"/>
              </a:spcBef>
              <a:buClr>
                <a:srgbClr val="A05DBB"/>
              </a:buClr>
              <a:buAutoNum type="arabicPeriod"/>
              <a:tabLst>
                <a:tab pos="699770" algn="l"/>
                <a:tab pos="700405" algn="l"/>
              </a:tabLst>
            </a:pPr>
            <a:r>
              <a:rPr sz="2000" i="1" dirty="0">
                <a:solidFill>
                  <a:srgbClr val="3B3B3B"/>
                </a:solidFill>
                <a:latin typeface="Arial"/>
                <a:cs typeface="Arial"/>
              </a:rPr>
              <a:t>Communication</a:t>
            </a:r>
            <a:r>
              <a:rPr sz="2000" i="1" spc="-40" dirty="0">
                <a:solidFill>
                  <a:srgbClr val="3B3B3B"/>
                </a:solidFill>
                <a:latin typeface="Arial"/>
                <a:cs typeface="Arial"/>
              </a:rPr>
              <a:t> </a:t>
            </a:r>
            <a:r>
              <a:rPr sz="2000" dirty="0">
                <a:solidFill>
                  <a:srgbClr val="3B3B3B"/>
                </a:solidFill>
                <a:latin typeface="Arial"/>
                <a:cs typeface="Arial"/>
              </a:rPr>
              <a:t>–</a:t>
            </a:r>
            <a:r>
              <a:rPr sz="2000" spc="-30" dirty="0">
                <a:solidFill>
                  <a:srgbClr val="3B3B3B"/>
                </a:solidFill>
                <a:latin typeface="Arial"/>
                <a:cs typeface="Arial"/>
              </a:rPr>
              <a:t> </a:t>
            </a:r>
            <a:r>
              <a:rPr sz="2000" dirty="0">
                <a:solidFill>
                  <a:srgbClr val="3B3B3B"/>
                </a:solidFill>
                <a:latin typeface="Arial"/>
                <a:cs typeface="Arial"/>
              </a:rPr>
              <a:t>Staff</a:t>
            </a:r>
            <a:r>
              <a:rPr sz="2000" spc="-30" dirty="0">
                <a:solidFill>
                  <a:srgbClr val="3B3B3B"/>
                </a:solidFill>
                <a:latin typeface="Arial"/>
                <a:cs typeface="Arial"/>
              </a:rPr>
              <a:t> </a:t>
            </a:r>
            <a:r>
              <a:rPr sz="2000" dirty="0">
                <a:solidFill>
                  <a:srgbClr val="3B3B3B"/>
                </a:solidFill>
                <a:latin typeface="Arial"/>
                <a:cs typeface="Arial"/>
              </a:rPr>
              <a:t>Contact,</a:t>
            </a:r>
            <a:r>
              <a:rPr sz="2000" spc="-30" dirty="0">
                <a:solidFill>
                  <a:srgbClr val="3B3B3B"/>
                </a:solidFill>
                <a:latin typeface="Arial"/>
                <a:cs typeface="Arial"/>
              </a:rPr>
              <a:t> </a:t>
            </a:r>
            <a:r>
              <a:rPr sz="2000" dirty="0">
                <a:solidFill>
                  <a:srgbClr val="3B3B3B"/>
                </a:solidFill>
                <a:latin typeface="Arial"/>
                <a:cs typeface="Arial"/>
              </a:rPr>
              <a:t>Prompt</a:t>
            </a:r>
            <a:r>
              <a:rPr sz="2000" spc="-30" dirty="0">
                <a:solidFill>
                  <a:srgbClr val="3B3B3B"/>
                </a:solidFill>
                <a:latin typeface="Arial"/>
                <a:cs typeface="Arial"/>
              </a:rPr>
              <a:t> </a:t>
            </a:r>
            <a:r>
              <a:rPr sz="2000" dirty="0">
                <a:solidFill>
                  <a:srgbClr val="3B3B3B"/>
                </a:solidFill>
                <a:latin typeface="Arial"/>
                <a:cs typeface="Arial"/>
              </a:rPr>
              <a:t>Response,</a:t>
            </a:r>
            <a:r>
              <a:rPr sz="2000" spc="-30" dirty="0">
                <a:solidFill>
                  <a:srgbClr val="3B3B3B"/>
                </a:solidFill>
                <a:latin typeface="Arial"/>
                <a:cs typeface="Arial"/>
              </a:rPr>
              <a:t> </a:t>
            </a:r>
            <a:r>
              <a:rPr sz="2000" dirty="0">
                <a:solidFill>
                  <a:srgbClr val="3B3B3B"/>
                </a:solidFill>
                <a:latin typeface="Arial"/>
                <a:cs typeface="Arial"/>
              </a:rPr>
              <a:t>Proactive</a:t>
            </a:r>
            <a:r>
              <a:rPr sz="2000" spc="-120" dirty="0">
                <a:solidFill>
                  <a:srgbClr val="3B3B3B"/>
                </a:solidFill>
                <a:latin typeface="Arial"/>
                <a:cs typeface="Arial"/>
              </a:rPr>
              <a:t> </a:t>
            </a:r>
            <a:r>
              <a:rPr sz="2000" spc="-10" dirty="0">
                <a:solidFill>
                  <a:srgbClr val="3B3B3B"/>
                </a:solidFill>
                <a:latin typeface="Arial"/>
                <a:cs typeface="Arial"/>
              </a:rPr>
              <a:t>Approach</a:t>
            </a:r>
            <a:endParaRPr sz="2000" dirty="0">
              <a:latin typeface="Arial"/>
              <a:cs typeface="Arial"/>
            </a:endParaRPr>
          </a:p>
          <a:p>
            <a:pPr marL="700405" marR="589280" indent="-342900">
              <a:lnSpc>
                <a:spcPct val="102200"/>
              </a:lnSpc>
              <a:spcBef>
                <a:spcPts val="1105"/>
              </a:spcBef>
              <a:buClr>
                <a:srgbClr val="A05DBB"/>
              </a:buClr>
              <a:buAutoNum type="arabicPeriod"/>
              <a:tabLst>
                <a:tab pos="699770" algn="l"/>
                <a:tab pos="700405" algn="l"/>
              </a:tabLst>
            </a:pPr>
            <a:r>
              <a:rPr sz="2000" i="1" dirty="0">
                <a:solidFill>
                  <a:srgbClr val="3B3B3B"/>
                </a:solidFill>
                <a:latin typeface="Arial"/>
                <a:cs typeface="Arial"/>
              </a:rPr>
              <a:t>Grantmaking</a:t>
            </a:r>
            <a:r>
              <a:rPr sz="2000" i="1" spc="-45" dirty="0">
                <a:solidFill>
                  <a:srgbClr val="3B3B3B"/>
                </a:solidFill>
                <a:latin typeface="Arial"/>
                <a:cs typeface="Arial"/>
              </a:rPr>
              <a:t> </a:t>
            </a:r>
            <a:r>
              <a:rPr sz="2000" i="1" dirty="0">
                <a:solidFill>
                  <a:srgbClr val="3B3B3B"/>
                </a:solidFill>
                <a:latin typeface="Arial"/>
                <a:cs typeface="Arial"/>
              </a:rPr>
              <a:t>Process</a:t>
            </a:r>
            <a:r>
              <a:rPr sz="2000" i="1" spc="-35" dirty="0">
                <a:solidFill>
                  <a:srgbClr val="3B3B3B"/>
                </a:solidFill>
                <a:latin typeface="Arial"/>
                <a:cs typeface="Arial"/>
              </a:rPr>
              <a:t> </a:t>
            </a:r>
            <a:r>
              <a:rPr sz="2000" dirty="0">
                <a:solidFill>
                  <a:srgbClr val="3B3B3B"/>
                </a:solidFill>
                <a:latin typeface="Arial"/>
                <a:cs typeface="Arial"/>
              </a:rPr>
              <a:t>–</a:t>
            </a:r>
            <a:r>
              <a:rPr sz="2000" spc="-65" dirty="0">
                <a:solidFill>
                  <a:srgbClr val="3B3B3B"/>
                </a:solidFill>
                <a:latin typeface="Arial"/>
                <a:cs typeface="Arial"/>
              </a:rPr>
              <a:t> </a:t>
            </a:r>
            <a:r>
              <a:rPr sz="2000" dirty="0">
                <a:solidFill>
                  <a:srgbClr val="3B3B3B"/>
                </a:solidFill>
                <a:latin typeface="Arial"/>
                <a:cs typeface="Arial"/>
              </a:rPr>
              <a:t>Timeline</a:t>
            </a:r>
            <a:r>
              <a:rPr sz="2000" spc="-35" dirty="0">
                <a:solidFill>
                  <a:srgbClr val="3B3B3B"/>
                </a:solidFill>
                <a:latin typeface="Arial"/>
                <a:cs typeface="Arial"/>
              </a:rPr>
              <a:t> </a:t>
            </a:r>
            <a:r>
              <a:rPr sz="2000" dirty="0">
                <a:solidFill>
                  <a:srgbClr val="3B3B3B"/>
                </a:solidFill>
                <a:latin typeface="Arial"/>
                <a:cs typeface="Arial"/>
              </a:rPr>
              <a:t>and</a:t>
            </a:r>
            <a:r>
              <a:rPr sz="2000" spc="-35" dirty="0">
                <a:solidFill>
                  <a:srgbClr val="3B3B3B"/>
                </a:solidFill>
                <a:latin typeface="Arial"/>
                <a:cs typeface="Arial"/>
              </a:rPr>
              <a:t> </a:t>
            </a:r>
            <a:r>
              <a:rPr sz="2000" dirty="0">
                <a:solidFill>
                  <a:srgbClr val="3B3B3B"/>
                </a:solidFill>
                <a:latin typeface="Arial"/>
                <a:cs typeface="Arial"/>
              </a:rPr>
              <a:t>Consideration,</a:t>
            </a:r>
            <a:r>
              <a:rPr sz="2000" spc="-30" dirty="0">
                <a:solidFill>
                  <a:srgbClr val="3B3B3B"/>
                </a:solidFill>
                <a:latin typeface="Arial"/>
                <a:cs typeface="Arial"/>
              </a:rPr>
              <a:t> </a:t>
            </a:r>
            <a:r>
              <a:rPr sz="2000" spc="-10" dirty="0">
                <a:solidFill>
                  <a:srgbClr val="3B3B3B"/>
                </a:solidFill>
                <a:latin typeface="Arial"/>
                <a:cs typeface="Arial"/>
              </a:rPr>
              <a:t>Consistency, </a:t>
            </a:r>
            <a:r>
              <a:rPr sz="2000" dirty="0">
                <a:solidFill>
                  <a:srgbClr val="3B3B3B"/>
                </a:solidFill>
                <a:latin typeface="Arial"/>
                <a:cs typeface="Arial"/>
              </a:rPr>
              <a:t>Performance</a:t>
            </a:r>
            <a:r>
              <a:rPr sz="2000" spc="-35" dirty="0">
                <a:solidFill>
                  <a:srgbClr val="3B3B3B"/>
                </a:solidFill>
                <a:latin typeface="Arial"/>
                <a:cs typeface="Arial"/>
              </a:rPr>
              <a:t> </a:t>
            </a:r>
            <a:r>
              <a:rPr sz="2000" spc="-10" dirty="0">
                <a:solidFill>
                  <a:srgbClr val="3B3B3B"/>
                </a:solidFill>
                <a:latin typeface="Arial"/>
                <a:cs typeface="Arial"/>
              </a:rPr>
              <a:t>Management</a:t>
            </a:r>
            <a:endParaRPr sz="2000" dirty="0">
              <a:latin typeface="Arial"/>
              <a:cs typeface="Arial"/>
            </a:endParaRPr>
          </a:p>
          <a:p>
            <a:pPr marL="700405" marR="368935" indent="-342900">
              <a:lnSpc>
                <a:spcPct val="102200"/>
              </a:lnSpc>
              <a:spcBef>
                <a:spcPts val="1080"/>
              </a:spcBef>
              <a:buClr>
                <a:srgbClr val="A05DBB"/>
              </a:buClr>
              <a:buAutoNum type="arabicPeriod"/>
              <a:tabLst>
                <a:tab pos="699770" algn="l"/>
                <a:tab pos="700405" algn="l"/>
              </a:tabLst>
            </a:pPr>
            <a:r>
              <a:rPr sz="2000" i="1" dirty="0">
                <a:solidFill>
                  <a:srgbClr val="3B3B3B"/>
                </a:solidFill>
                <a:latin typeface="Arial"/>
                <a:cs typeface="Arial"/>
              </a:rPr>
              <a:t>Relationship</a:t>
            </a:r>
            <a:r>
              <a:rPr sz="2000" i="1" spc="-40" dirty="0">
                <a:solidFill>
                  <a:srgbClr val="3B3B3B"/>
                </a:solidFill>
                <a:latin typeface="Arial"/>
                <a:cs typeface="Arial"/>
              </a:rPr>
              <a:t> </a:t>
            </a:r>
            <a:r>
              <a:rPr sz="2000" dirty="0">
                <a:solidFill>
                  <a:srgbClr val="3B3B3B"/>
                </a:solidFill>
                <a:latin typeface="Arial"/>
                <a:cs typeface="Arial"/>
              </a:rPr>
              <a:t>–</a:t>
            </a:r>
            <a:r>
              <a:rPr sz="2000" spc="-50" dirty="0">
                <a:solidFill>
                  <a:srgbClr val="3B3B3B"/>
                </a:solidFill>
                <a:latin typeface="Arial"/>
                <a:cs typeface="Arial"/>
              </a:rPr>
              <a:t> </a:t>
            </a:r>
            <a:r>
              <a:rPr sz="2000" spc="-35" dirty="0">
                <a:solidFill>
                  <a:srgbClr val="3B3B3B"/>
                </a:solidFill>
                <a:latin typeface="Arial"/>
                <a:cs typeface="Arial"/>
              </a:rPr>
              <a:t>You</a:t>
            </a:r>
            <a:r>
              <a:rPr sz="2000" spc="-30" dirty="0">
                <a:solidFill>
                  <a:srgbClr val="3B3B3B"/>
                </a:solidFill>
                <a:latin typeface="Arial"/>
                <a:cs typeface="Arial"/>
              </a:rPr>
              <a:t> </a:t>
            </a:r>
            <a:r>
              <a:rPr sz="2000" dirty="0">
                <a:solidFill>
                  <a:srgbClr val="3B3B3B"/>
                </a:solidFill>
                <a:latin typeface="Arial"/>
                <a:cs typeface="Arial"/>
              </a:rPr>
              <a:t>are</a:t>
            </a:r>
            <a:r>
              <a:rPr sz="2000" spc="-25" dirty="0">
                <a:solidFill>
                  <a:srgbClr val="3B3B3B"/>
                </a:solidFill>
                <a:latin typeface="Arial"/>
                <a:cs typeface="Arial"/>
              </a:rPr>
              <a:t> </a:t>
            </a:r>
            <a:r>
              <a:rPr sz="2000" dirty="0">
                <a:solidFill>
                  <a:srgbClr val="3B3B3B"/>
                </a:solidFill>
                <a:latin typeface="Arial"/>
                <a:cs typeface="Arial"/>
              </a:rPr>
              <a:t>an</a:t>
            </a:r>
            <a:r>
              <a:rPr sz="2000" spc="-25" dirty="0">
                <a:solidFill>
                  <a:srgbClr val="3B3B3B"/>
                </a:solidFill>
                <a:latin typeface="Arial"/>
                <a:cs typeface="Arial"/>
              </a:rPr>
              <a:t> </a:t>
            </a:r>
            <a:r>
              <a:rPr sz="2000" dirty="0">
                <a:solidFill>
                  <a:srgbClr val="3B3B3B"/>
                </a:solidFill>
                <a:latin typeface="Arial"/>
                <a:cs typeface="Arial"/>
              </a:rPr>
              <a:t>Expert,</a:t>
            </a:r>
            <a:r>
              <a:rPr sz="2000" spc="-25" dirty="0">
                <a:solidFill>
                  <a:srgbClr val="3B3B3B"/>
                </a:solidFill>
                <a:latin typeface="Arial"/>
                <a:cs typeface="Arial"/>
              </a:rPr>
              <a:t> </a:t>
            </a:r>
            <a:r>
              <a:rPr sz="2000" dirty="0">
                <a:solidFill>
                  <a:srgbClr val="3B3B3B"/>
                </a:solidFill>
                <a:latin typeface="Arial"/>
                <a:cs typeface="Arial"/>
              </a:rPr>
              <a:t>Sharing</a:t>
            </a:r>
            <a:r>
              <a:rPr sz="2000" spc="-25" dirty="0">
                <a:solidFill>
                  <a:srgbClr val="3B3B3B"/>
                </a:solidFill>
                <a:latin typeface="Arial"/>
                <a:cs typeface="Arial"/>
              </a:rPr>
              <a:t> </a:t>
            </a:r>
            <a:r>
              <a:rPr sz="2000" dirty="0">
                <a:solidFill>
                  <a:srgbClr val="3B3B3B"/>
                </a:solidFill>
                <a:latin typeface="Arial"/>
                <a:cs typeface="Arial"/>
              </a:rPr>
              <a:t>Resources,</a:t>
            </a:r>
            <a:r>
              <a:rPr sz="2000" spc="-114" dirty="0">
                <a:solidFill>
                  <a:srgbClr val="3B3B3B"/>
                </a:solidFill>
                <a:latin typeface="Arial"/>
                <a:cs typeface="Arial"/>
              </a:rPr>
              <a:t> </a:t>
            </a:r>
            <a:r>
              <a:rPr sz="2000" dirty="0">
                <a:solidFill>
                  <a:srgbClr val="3B3B3B"/>
                </a:solidFill>
                <a:latin typeface="Arial"/>
                <a:cs typeface="Arial"/>
              </a:rPr>
              <a:t>Assume</a:t>
            </a:r>
            <a:r>
              <a:rPr sz="2000" spc="-25" dirty="0">
                <a:solidFill>
                  <a:srgbClr val="3B3B3B"/>
                </a:solidFill>
                <a:latin typeface="Arial"/>
                <a:cs typeface="Arial"/>
              </a:rPr>
              <a:t> </a:t>
            </a:r>
            <a:r>
              <a:rPr sz="2000" spc="-20" dirty="0">
                <a:solidFill>
                  <a:srgbClr val="3B3B3B"/>
                </a:solidFill>
                <a:latin typeface="Arial"/>
                <a:cs typeface="Arial"/>
              </a:rPr>
              <a:t>Best </a:t>
            </a:r>
            <a:r>
              <a:rPr sz="2000" spc="-10" dirty="0">
                <a:solidFill>
                  <a:srgbClr val="3B3B3B"/>
                </a:solidFill>
                <a:latin typeface="Arial"/>
                <a:cs typeface="Arial"/>
              </a:rPr>
              <a:t>Intentions</a:t>
            </a:r>
            <a:endParaRPr sz="2000" dirty="0">
              <a:latin typeface="Arial"/>
              <a:cs typeface="Arial"/>
            </a:endParaRPr>
          </a:p>
        </p:txBody>
      </p:sp>
      <p:sp>
        <p:nvSpPr>
          <p:cNvPr id="12" name="object 12"/>
          <p:cNvSpPr txBox="1">
            <a:spLocks noGrp="1"/>
          </p:cNvSpPr>
          <p:nvPr>
            <p:ph type="sldNum" sz="quarter" idx="7"/>
          </p:nvPr>
        </p:nvSpPr>
        <p:spPr>
          <a:xfrm>
            <a:off x="8488504" y="6456705"/>
            <a:ext cx="490125" cy="166712"/>
          </a:xfrm>
          <a:prstGeom prst="rect">
            <a:avLst/>
          </a:prstGeom>
        </p:spPr>
        <p:txBody>
          <a:bodyPr vert="horz" wrap="square" lIns="0" tIns="0" rIns="0" bIns="0" rtlCol="0">
            <a:spAutoFit/>
          </a:bodyPr>
          <a:lstStyle>
            <a:defPPr>
              <a:defRPr kern="0"/>
            </a:defPPr>
            <a:lvl1pPr>
              <a:defRPr sz="1100" b="0" i="0">
                <a:solidFill>
                  <a:srgbClr val="777877"/>
                </a:solidFill>
                <a:latin typeface="Arial"/>
                <a:cs typeface="Arial"/>
              </a:defRPr>
            </a:lvl1pPr>
          </a:lstStyle>
          <a:p>
            <a:pPr marL="115570">
              <a:lnSpc>
                <a:spcPts val="1315"/>
              </a:lnSpc>
            </a:pPr>
            <a:fld id="{81D60167-4931-47E6-BA6A-407CBD079E47}" type="slidenum">
              <a:rPr lang="en-US" smtClean="0"/>
              <a:pPr marL="115570">
                <a:lnSpc>
                  <a:spcPts val="1315"/>
                </a:lnSpc>
              </a:pPr>
              <a:t>26</a:t>
            </a:fld>
            <a:endParaRPr spc="-25" dirty="0"/>
          </a:p>
        </p:txBody>
      </p:sp>
      <p:sp>
        <p:nvSpPr>
          <p:cNvPr id="14" name="Title 13">
            <a:extLst>
              <a:ext uri="{FF2B5EF4-FFF2-40B4-BE49-F238E27FC236}">
                <a16:creationId xmlns:a16="http://schemas.microsoft.com/office/drawing/2014/main" id="{A94ED12A-4C8F-7BE9-A3D9-F413F437E109}"/>
              </a:ext>
            </a:extLst>
          </p:cNvPr>
          <p:cNvSpPr>
            <a:spLocks noGrp="1"/>
          </p:cNvSpPr>
          <p:nvPr>
            <p:ph type="title"/>
          </p:nvPr>
        </p:nvSpPr>
        <p:spPr/>
        <p:txBody>
          <a:bodyPr/>
          <a:lstStyle/>
          <a:p>
            <a:r>
              <a:rPr lang="en-US" dirty="0"/>
              <a:t>Funded Partner Experience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A1804-C42D-4A58-B8F3-294EB9D88635}"/>
              </a:ext>
            </a:extLst>
          </p:cNvPr>
          <p:cNvSpPr>
            <a:spLocks noGrp="1"/>
          </p:cNvSpPr>
          <p:nvPr>
            <p:ph type="title"/>
          </p:nvPr>
        </p:nvSpPr>
        <p:spPr>
          <a:xfrm>
            <a:off x="457200" y="127000"/>
            <a:ext cx="8229600" cy="853613"/>
          </a:xfrm>
        </p:spPr>
        <p:txBody>
          <a:bodyPr anchor="b">
            <a:normAutofit/>
          </a:bodyPr>
          <a:lstStyle/>
          <a:p>
            <a:r>
              <a:rPr lang="en-US" dirty="0"/>
              <a:t>Grantees as Partners</a:t>
            </a:r>
          </a:p>
        </p:txBody>
      </p:sp>
      <p:sp>
        <p:nvSpPr>
          <p:cNvPr id="3" name="Content Placeholder 2">
            <a:extLst>
              <a:ext uri="{FF2B5EF4-FFF2-40B4-BE49-F238E27FC236}">
                <a16:creationId xmlns:a16="http://schemas.microsoft.com/office/drawing/2014/main" id="{1B8BB317-F3CB-B77B-EAC6-58440236C855}"/>
              </a:ext>
            </a:extLst>
          </p:cNvPr>
          <p:cNvSpPr>
            <a:spLocks noGrp="1"/>
          </p:cNvSpPr>
          <p:nvPr>
            <p:ph sz="half" idx="1"/>
          </p:nvPr>
        </p:nvSpPr>
        <p:spPr>
          <a:xfrm>
            <a:off x="457200" y="1130300"/>
            <a:ext cx="4038600" cy="4720197"/>
          </a:xfrm>
        </p:spPr>
        <p:txBody>
          <a:bodyPr>
            <a:normAutofit/>
          </a:bodyPr>
          <a:lstStyle/>
          <a:p>
            <a:r>
              <a:rPr lang="en-US" sz="2400" dirty="0"/>
              <a:t>Simplified reporting process to reduce administrative burden on grantees</a:t>
            </a:r>
          </a:p>
          <a:p>
            <a:r>
              <a:rPr lang="en-US" sz="2400" dirty="0"/>
              <a:t>Lead staff are available for troubleshooting throughout grant period</a:t>
            </a:r>
          </a:p>
          <a:p>
            <a:r>
              <a:rPr lang="en-US" sz="2400" dirty="0"/>
              <a:t>Three-year grant cycle with annual renewals to allow for flexibility in program implementation</a:t>
            </a:r>
          </a:p>
          <a:p>
            <a:r>
              <a:rPr lang="en-US" sz="2400" dirty="0"/>
              <a:t>Outcome-based funding</a:t>
            </a:r>
          </a:p>
        </p:txBody>
      </p:sp>
      <p:pic>
        <p:nvPicPr>
          <p:cNvPr id="7" name="Content Placeholder 6" descr="Handshake with solid fill">
            <a:extLst>
              <a:ext uri="{FF2B5EF4-FFF2-40B4-BE49-F238E27FC236}">
                <a16:creationId xmlns:a16="http://schemas.microsoft.com/office/drawing/2014/main" id="{1A709218-4257-DB1F-1B4A-811FBAE56C24}"/>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48200" y="1471098"/>
            <a:ext cx="4038600" cy="4038600"/>
          </a:xfrm>
        </p:spPr>
      </p:pic>
      <p:sp>
        <p:nvSpPr>
          <p:cNvPr id="4" name="Slide Number Placeholder 3">
            <a:extLst>
              <a:ext uri="{FF2B5EF4-FFF2-40B4-BE49-F238E27FC236}">
                <a16:creationId xmlns:a16="http://schemas.microsoft.com/office/drawing/2014/main" id="{ACEC5088-86A3-1347-ED1C-3B0AFAF73615}"/>
              </a:ext>
            </a:extLst>
          </p:cNvPr>
          <p:cNvSpPr>
            <a:spLocks noGrp="1"/>
          </p:cNvSpPr>
          <p:nvPr>
            <p:ph type="sldNum" sz="quarter" idx="4"/>
          </p:nvPr>
        </p:nvSpPr>
        <p:spPr>
          <a:xfrm>
            <a:off x="6641292" y="6356350"/>
            <a:ext cx="2133600" cy="365125"/>
          </a:xfrm>
        </p:spPr>
        <p:txBody>
          <a:bodyPr anchor="ctr">
            <a:normAutofit/>
          </a:bodyPr>
          <a:lstStyle/>
          <a:p>
            <a:pPr>
              <a:spcAft>
                <a:spcPts val="600"/>
              </a:spcAft>
            </a:pPr>
            <a:fld id="{287F944C-6315-6042-840E-B3BFFC821D31}" type="slidenum">
              <a:rPr lang="en-US" smtClean="0"/>
              <a:pPr>
                <a:spcAft>
                  <a:spcPts val="600"/>
                </a:spcAft>
              </a:pPr>
              <a:t>27</a:t>
            </a:fld>
            <a:endParaRPr lang="en-US"/>
          </a:p>
        </p:txBody>
      </p:sp>
    </p:spTree>
    <p:extLst>
      <p:ext uri="{BB962C8B-B14F-4D97-AF65-F5344CB8AC3E}">
        <p14:creationId xmlns:p14="http://schemas.microsoft.com/office/powerpoint/2010/main" val="3027851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4913B-5A61-B6B3-15FA-1B0B26C5FD57}"/>
              </a:ext>
            </a:extLst>
          </p:cNvPr>
          <p:cNvSpPr>
            <a:spLocks noGrp="1"/>
          </p:cNvSpPr>
          <p:nvPr>
            <p:ph type="title"/>
          </p:nvPr>
        </p:nvSpPr>
        <p:spPr>
          <a:xfrm>
            <a:off x="457200" y="127000"/>
            <a:ext cx="8229600" cy="853613"/>
          </a:xfrm>
        </p:spPr>
        <p:txBody>
          <a:bodyPr anchor="b">
            <a:normAutofit/>
          </a:bodyPr>
          <a:lstStyle/>
          <a:p>
            <a:r>
              <a:rPr lang="en-US" dirty="0"/>
              <a:t>Person Centered Investment Strategy</a:t>
            </a:r>
          </a:p>
        </p:txBody>
      </p:sp>
      <p:sp>
        <p:nvSpPr>
          <p:cNvPr id="3" name="Content Placeholder 2">
            <a:extLst>
              <a:ext uri="{FF2B5EF4-FFF2-40B4-BE49-F238E27FC236}">
                <a16:creationId xmlns:a16="http://schemas.microsoft.com/office/drawing/2014/main" id="{D27AB9A2-67D4-F305-5410-03F4731D2D21}"/>
              </a:ext>
            </a:extLst>
          </p:cNvPr>
          <p:cNvSpPr>
            <a:spLocks noGrp="1"/>
          </p:cNvSpPr>
          <p:nvPr>
            <p:ph sz="half" idx="1"/>
          </p:nvPr>
        </p:nvSpPr>
        <p:spPr>
          <a:xfrm>
            <a:off x="457200" y="1130300"/>
            <a:ext cx="8229600" cy="4720197"/>
          </a:xfrm>
        </p:spPr>
        <p:txBody>
          <a:bodyPr>
            <a:normAutofit/>
          </a:bodyPr>
          <a:lstStyle/>
          <a:p>
            <a:pPr marL="0" indent="0">
              <a:buNone/>
            </a:pPr>
            <a:endParaRPr lang="en-US" sz="2400" b="0" i="0" dirty="0">
              <a:effectLst/>
            </a:endParaRPr>
          </a:p>
          <a:p>
            <a:pPr marL="0" indent="0" algn="ctr">
              <a:buNone/>
            </a:pPr>
            <a:r>
              <a:rPr lang="en-US" sz="2400" b="0" i="0" dirty="0">
                <a:effectLst/>
              </a:rPr>
              <a:t>“Prevention programs which promote healthy lifestyles among children and youth and strengthen families”</a:t>
            </a:r>
            <a:endParaRPr lang="en-US" sz="2400" dirty="0"/>
          </a:p>
        </p:txBody>
      </p:sp>
      <p:pic>
        <p:nvPicPr>
          <p:cNvPr id="4098" name="Picture 2" descr="No photo description available.">
            <a:extLst>
              <a:ext uri="{FF2B5EF4-FFF2-40B4-BE49-F238E27FC236}">
                <a16:creationId xmlns:a16="http://schemas.microsoft.com/office/drawing/2014/main" id="{C71BC29F-BBE8-B36C-F429-7ABFFB0B254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06476" y="2992125"/>
            <a:ext cx="3354533" cy="2121741"/>
          </a:xfrm>
          <a:prstGeom prst="rect">
            <a:avLst/>
          </a:prstGeom>
          <a:solidFill>
            <a:srgbClr val="FFFFFF"/>
          </a:solidFill>
        </p:spPr>
      </p:pic>
      <p:sp>
        <p:nvSpPr>
          <p:cNvPr id="4" name="Slide Number Placeholder 3">
            <a:extLst>
              <a:ext uri="{FF2B5EF4-FFF2-40B4-BE49-F238E27FC236}">
                <a16:creationId xmlns:a16="http://schemas.microsoft.com/office/drawing/2014/main" id="{314A651E-B06F-8A80-A852-97C1534B02B5}"/>
              </a:ext>
            </a:extLst>
          </p:cNvPr>
          <p:cNvSpPr>
            <a:spLocks noGrp="1"/>
          </p:cNvSpPr>
          <p:nvPr>
            <p:ph type="sldNum" sz="quarter" idx="4"/>
          </p:nvPr>
        </p:nvSpPr>
        <p:spPr>
          <a:xfrm>
            <a:off x="6641292" y="6356350"/>
            <a:ext cx="2133600" cy="365125"/>
          </a:xfrm>
        </p:spPr>
        <p:txBody>
          <a:bodyPr anchor="ctr">
            <a:normAutofit/>
          </a:bodyPr>
          <a:lstStyle/>
          <a:p>
            <a:pPr>
              <a:spcAft>
                <a:spcPts val="600"/>
              </a:spcAft>
            </a:pPr>
            <a:fld id="{287F944C-6315-6042-840E-B3BFFC821D31}" type="slidenum">
              <a:rPr lang="en-US" smtClean="0"/>
              <a:pPr>
                <a:spcAft>
                  <a:spcPts val="600"/>
                </a:spcAft>
              </a:pPr>
              <a:t>28</a:t>
            </a:fld>
            <a:endParaRPr lang="en-US"/>
          </a:p>
        </p:txBody>
      </p:sp>
      <p:pic>
        <p:nvPicPr>
          <p:cNvPr id="4100" name="Picture 4" descr="After School for All Partnership">
            <a:extLst>
              <a:ext uri="{FF2B5EF4-FFF2-40B4-BE49-F238E27FC236}">
                <a16:creationId xmlns:a16="http://schemas.microsoft.com/office/drawing/2014/main" id="{063A1D81-A209-8466-33C3-A10864CFF5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158" y="2948443"/>
            <a:ext cx="3392976" cy="20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192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A0FA8-ABEF-D0DD-8D85-0BA98CA373AD}"/>
              </a:ext>
            </a:extLst>
          </p:cNvPr>
          <p:cNvSpPr>
            <a:spLocks noGrp="1"/>
          </p:cNvSpPr>
          <p:nvPr>
            <p:ph type="title"/>
          </p:nvPr>
        </p:nvSpPr>
        <p:spPr/>
        <p:txBody>
          <a:bodyPr/>
          <a:lstStyle/>
          <a:p>
            <a:br>
              <a:rPr lang="en-US" dirty="0"/>
            </a:br>
            <a:r>
              <a:rPr lang="en-US" dirty="0"/>
              <a:t>CMHF Application Cycle</a:t>
            </a:r>
          </a:p>
        </p:txBody>
      </p:sp>
      <p:sp>
        <p:nvSpPr>
          <p:cNvPr id="3" name="Content Placeholder 2">
            <a:extLst>
              <a:ext uri="{FF2B5EF4-FFF2-40B4-BE49-F238E27FC236}">
                <a16:creationId xmlns:a16="http://schemas.microsoft.com/office/drawing/2014/main" id="{463BCF7F-3071-3DB2-29E8-F72846F3AA54}"/>
              </a:ext>
            </a:extLst>
          </p:cNvPr>
          <p:cNvSpPr>
            <a:spLocks noGrp="1"/>
          </p:cNvSpPr>
          <p:nvPr>
            <p:ph idx="1"/>
          </p:nvPr>
        </p:nvSpPr>
        <p:spPr/>
        <p:txBody>
          <a:bodyPr/>
          <a:lstStyle/>
          <a:p>
            <a:r>
              <a:rPr lang="en-US" dirty="0"/>
              <a:t>Trustee Key Dates</a:t>
            </a:r>
          </a:p>
          <a:p>
            <a:pPr lvl="1"/>
            <a:r>
              <a:rPr lang="en-US" b="1" dirty="0"/>
              <a:t>February:</a:t>
            </a:r>
            <a:r>
              <a:rPr lang="en-US" dirty="0"/>
              <a:t> Grant review training</a:t>
            </a:r>
          </a:p>
          <a:p>
            <a:pPr lvl="1"/>
            <a:r>
              <a:rPr lang="en-US" b="1" dirty="0"/>
              <a:t>March: </a:t>
            </a:r>
            <a:r>
              <a:rPr lang="en-US" dirty="0"/>
              <a:t>Joint review team meetings</a:t>
            </a:r>
          </a:p>
          <a:p>
            <a:pPr lvl="1"/>
            <a:r>
              <a:rPr lang="en-US" b="1" dirty="0"/>
              <a:t>April:</a:t>
            </a:r>
            <a:r>
              <a:rPr lang="en-US" dirty="0"/>
              <a:t> Trustees make funding decisions</a:t>
            </a:r>
          </a:p>
          <a:p>
            <a:r>
              <a:rPr lang="en-US" dirty="0"/>
              <a:t>FY24-26 Funding Priorities</a:t>
            </a:r>
          </a:p>
          <a:p>
            <a:pPr marL="457200" indent="-457200">
              <a:buFont typeface="+mj-lt"/>
              <a:buAutoNum type="arabicPeriod"/>
            </a:pPr>
            <a:r>
              <a:rPr lang="en-US" sz="2000" dirty="0">
                <a:effectLst/>
                <a:latin typeface="Arial" panose="020B0604020202020204" pitchFamily="34" charset="0"/>
                <a:ea typeface="Times New Roman" panose="02020603050405020304" pitchFamily="18" charset="0"/>
                <a:cs typeface="Arial" panose="020B0604020202020204" pitchFamily="34" charset="0"/>
              </a:rPr>
              <a:t>Reduce barriers to evidence-based care in clinical and non-clinical settings for groups disproportionately experiencing mental health disorders and substance use disorders.</a:t>
            </a:r>
          </a:p>
          <a:p>
            <a:pPr marL="457200" indent="-457200">
              <a:buFont typeface="+mj-lt"/>
              <a:buAutoNum type="arabicPeriod"/>
            </a:pPr>
            <a:r>
              <a:rPr lang="en-US" sz="2000" dirty="0">
                <a:effectLst/>
                <a:latin typeface="Arial" panose="020B0604020202020204" pitchFamily="34" charset="0"/>
                <a:ea typeface="Times New Roman" panose="02020603050405020304" pitchFamily="18" charset="0"/>
                <a:cs typeface="Arial" panose="020B0604020202020204" pitchFamily="34" charset="0"/>
              </a:rPr>
              <a:t>Provide care at an appropriate level of intensity, consistency, and stability for people with serious mental health disorders and/or substance use disorders.</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BB66767B-20A2-3D4F-4D36-BA9873CDFE2D}"/>
              </a:ext>
            </a:extLst>
          </p:cNvPr>
          <p:cNvSpPr>
            <a:spLocks noGrp="1"/>
          </p:cNvSpPr>
          <p:nvPr>
            <p:ph type="sldNum" sz="quarter" idx="4"/>
          </p:nvPr>
        </p:nvSpPr>
        <p:spPr/>
        <p:txBody>
          <a:bodyPr/>
          <a:lstStyle/>
          <a:p>
            <a:fld id="{287F944C-6315-6042-840E-B3BFFC821D31}" type="slidenum">
              <a:rPr lang="en-US" smtClean="0"/>
              <a:pPr/>
              <a:t>29</a:t>
            </a:fld>
            <a:endParaRPr lang="en-US" dirty="0"/>
          </a:p>
        </p:txBody>
      </p:sp>
    </p:spTree>
    <p:extLst>
      <p:ext uri="{BB962C8B-B14F-4D97-AF65-F5344CB8AC3E}">
        <p14:creationId xmlns:p14="http://schemas.microsoft.com/office/powerpoint/2010/main" val="16538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2DF1C8-961E-E2B6-D429-65D363917BA3}"/>
              </a:ext>
            </a:extLst>
          </p:cNvPr>
          <p:cNvSpPr>
            <a:spLocks noGrp="1"/>
          </p:cNvSpPr>
          <p:nvPr>
            <p:ph type="title"/>
          </p:nvPr>
        </p:nvSpPr>
        <p:spPr>
          <a:xfrm>
            <a:off x="459453" y="2064664"/>
            <a:ext cx="8225094" cy="1746300"/>
          </a:xfrm>
        </p:spPr>
        <p:txBody>
          <a:bodyPr/>
          <a:lstStyle/>
          <a:p>
            <a:pPr algn="ctr"/>
            <a:r>
              <a:rPr lang="en-US" sz="4400" dirty="0"/>
              <a:t>Strategic Plan &amp; </a:t>
            </a:r>
            <a:br>
              <a:rPr lang="en-US" sz="4400" dirty="0"/>
            </a:br>
            <a:br>
              <a:rPr lang="en-US" sz="4400" dirty="0"/>
            </a:br>
            <a:r>
              <a:rPr lang="en-US" sz="4400" dirty="0"/>
              <a:t>Theory of Change</a:t>
            </a:r>
          </a:p>
        </p:txBody>
      </p:sp>
      <p:sp>
        <p:nvSpPr>
          <p:cNvPr id="4" name="Slide Number Placeholder 3">
            <a:extLst>
              <a:ext uri="{FF2B5EF4-FFF2-40B4-BE49-F238E27FC236}">
                <a16:creationId xmlns:a16="http://schemas.microsoft.com/office/drawing/2014/main" id="{F331875A-0BA0-1C0A-C9C0-EE7126CC2CE7}"/>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7F944C-6315-6042-840E-B3BFFC821D31}" type="slidenum">
              <a:rPr kumimoji="0" lang="en-US" sz="1100" b="0" i="0" u="none" strike="noStrike" kern="1200" cap="none" spc="0" normalizeH="0" baseline="0" noProof="0" smtClean="0">
                <a:ln>
                  <a:noFill/>
                </a:ln>
                <a:solidFill>
                  <a:srgbClr val="777877"/>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dirty="0">
              <a:ln>
                <a:noFill/>
              </a:ln>
              <a:solidFill>
                <a:srgbClr val="777877"/>
              </a:solidFill>
              <a:effectLst/>
              <a:uLnTx/>
              <a:uFillTx/>
              <a:latin typeface="Arial"/>
              <a:ea typeface="+mn-ea"/>
              <a:cs typeface="Arial"/>
            </a:endParaRPr>
          </a:p>
        </p:txBody>
      </p:sp>
    </p:spTree>
    <p:extLst>
      <p:ext uri="{BB962C8B-B14F-4D97-AF65-F5344CB8AC3E}">
        <p14:creationId xmlns:p14="http://schemas.microsoft.com/office/powerpoint/2010/main" val="3626057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4">
            <a:extLst>
              <a:ext uri="{FF2B5EF4-FFF2-40B4-BE49-F238E27FC236}">
                <a16:creationId xmlns:a16="http://schemas.microsoft.com/office/drawing/2014/main" id="{24E4D2F4-389F-E619-4E76-2CD1FD22507E}"/>
              </a:ext>
            </a:extLst>
          </p:cNvPr>
          <p:cNvSpPr>
            <a:spLocks noGrp="1"/>
          </p:cNvSpPr>
          <p:nvPr>
            <p:ph type="dt" sz="half" idx="10"/>
          </p:nvPr>
        </p:nvSpPr>
        <p:spPr>
          <a:xfrm>
            <a:off x="6271189" y="5624514"/>
            <a:ext cx="2133600" cy="273844"/>
          </a:xfrm>
        </p:spPr>
        <p:txBody>
          <a:bodyPr/>
          <a:lstStyle/>
          <a:p>
            <a:pPr>
              <a:spcAft>
                <a:spcPts val="450"/>
              </a:spcAft>
            </a:pPr>
            <a:fld id="{25B8800B-9F5F-F846-B616-8D93E75A6C84}" type="datetime4">
              <a:rPr lang="en-US" smtClean="0"/>
              <a:pPr>
                <a:spcAft>
                  <a:spcPts val="450"/>
                </a:spcAft>
              </a:pPr>
              <a:t>January 6, 2023</a:t>
            </a:fld>
            <a:endParaRPr lang="en-US"/>
          </a:p>
        </p:txBody>
      </p:sp>
      <p:sp>
        <p:nvSpPr>
          <p:cNvPr id="16" name="Slide Number Placeholder 5">
            <a:extLst>
              <a:ext uri="{FF2B5EF4-FFF2-40B4-BE49-F238E27FC236}">
                <a16:creationId xmlns:a16="http://schemas.microsoft.com/office/drawing/2014/main" id="{31E0BCA4-D1B7-A71C-85DD-FF9F2FB7D2FA}"/>
              </a:ext>
            </a:extLst>
          </p:cNvPr>
          <p:cNvSpPr>
            <a:spLocks noGrp="1"/>
          </p:cNvSpPr>
          <p:nvPr>
            <p:ph type="sldNum" sz="quarter" idx="4"/>
          </p:nvPr>
        </p:nvSpPr>
        <p:spPr>
          <a:xfrm>
            <a:off x="6641292" y="5624514"/>
            <a:ext cx="2133600" cy="273844"/>
          </a:xfrm>
        </p:spPr>
        <p:txBody>
          <a:bodyPr/>
          <a:lstStyle/>
          <a:p>
            <a:pPr>
              <a:spcAft>
                <a:spcPts val="450"/>
              </a:spcAft>
            </a:pPr>
            <a:fld id="{287F944C-6315-6042-840E-B3BFFC821D31}" type="slidenum">
              <a:rPr lang="en-US" smtClean="0"/>
              <a:pPr>
                <a:spcAft>
                  <a:spcPts val="450"/>
                </a:spcAft>
              </a:pPr>
              <a:t>30</a:t>
            </a:fld>
            <a:endParaRPr lang="en-US"/>
          </a:p>
        </p:txBody>
      </p:sp>
      <p:graphicFrame>
        <p:nvGraphicFramePr>
          <p:cNvPr id="8" name="Content Placeholder 5">
            <a:extLst>
              <a:ext uri="{FF2B5EF4-FFF2-40B4-BE49-F238E27FC236}">
                <a16:creationId xmlns:a16="http://schemas.microsoft.com/office/drawing/2014/main" id="{313F3446-6005-9F0D-8AFA-1D1106447B48}"/>
              </a:ext>
            </a:extLst>
          </p:cNvPr>
          <p:cNvGraphicFramePr>
            <a:graphicFrameLocks noGrp="1"/>
          </p:cNvGraphicFramePr>
          <p:nvPr>
            <p:ph sz="half" idx="1"/>
            <p:extLst>
              <p:ext uri="{D42A27DB-BD31-4B8C-83A1-F6EECF244321}">
                <p14:modId xmlns:p14="http://schemas.microsoft.com/office/powerpoint/2010/main" val="1880776085"/>
              </p:ext>
            </p:extLst>
          </p:nvPr>
        </p:nvGraphicFramePr>
        <p:xfrm>
          <a:off x="457200" y="1292469"/>
          <a:ext cx="8255000" cy="4804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6F9422B7-6BB8-DED2-4994-24FF87DEA9F8}"/>
              </a:ext>
            </a:extLst>
          </p:cNvPr>
          <p:cNvSpPr>
            <a:spLocks noGrp="1"/>
          </p:cNvSpPr>
          <p:nvPr>
            <p:ph type="title"/>
          </p:nvPr>
        </p:nvSpPr>
        <p:spPr/>
        <p:txBody>
          <a:bodyPr/>
          <a:lstStyle/>
          <a:p>
            <a:br>
              <a:rPr lang="en-US" dirty="0"/>
            </a:br>
            <a:r>
              <a:rPr lang="en-US" dirty="0"/>
              <a:t>CMHF By the Numbers</a:t>
            </a:r>
          </a:p>
        </p:txBody>
      </p:sp>
    </p:spTree>
    <p:extLst>
      <p:ext uri="{BB962C8B-B14F-4D97-AF65-F5344CB8AC3E}">
        <p14:creationId xmlns:p14="http://schemas.microsoft.com/office/powerpoint/2010/main" val="917387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E982E-3E23-A3B5-EF8E-63E55C280A55}"/>
              </a:ext>
            </a:extLst>
          </p:cNvPr>
          <p:cNvSpPr>
            <a:spLocks noGrp="1"/>
          </p:cNvSpPr>
          <p:nvPr>
            <p:ph type="title"/>
          </p:nvPr>
        </p:nvSpPr>
        <p:spPr/>
        <p:txBody>
          <a:bodyPr/>
          <a:lstStyle/>
          <a:p>
            <a:r>
              <a:rPr lang="en-US" dirty="0"/>
              <a:t>Application Renewals</a:t>
            </a:r>
          </a:p>
        </p:txBody>
      </p:sp>
      <p:sp>
        <p:nvSpPr>
          <p:cNvPr id="3" name="Content Placeholder 2">
            <a:extLst>
              <a:ext uri="{FF2B5EF4-FFF2-40B4-BE49-F238E27FC236}">
                <a16:creationId xmlns:a16="http://schemas.microsoft.com/office/drawing/2014/main" id="{8B4730EE-B3BE-F3D6-EDCA-59BBFBCFDBF0}"/>
              </a:ext>
            </a:extLst>
          </p:cNvPr>
          <p:cNvSpPr>
            <a:spLocks noGrp="1"/>
          </p:cNvSpPr>
          <p:nvPr>
            <p:ph idx="1"/>
          </p:nvPr>
        </p:nvSpPr>
        <p:spPr/>
        <p:txBody>
          <a:bodyPr/>
          <a:lstStyle/>
          <a:p>
            <a:r>
              <a:rPr lang="en-US" dirty="0"/>
              <a:t>Staff conduct annual site visits</a:t>
            </a:r>
          </a:p>
          <a:p>
            <a:r>
              <a:rPr lang="en-US" dirty="0"/>
              <a:t>Organizations submit renewal applications each year</a:t>
            </a:r>
          </a:p>
          <a:p>
            <a:pPr lvl="1"/>
            <a:r>
              <a:rPr lang="en-US" dirty="0"/>
              <a:t>There are no automatic renewals</a:t>
            </a:r>
          </a:p>
          <a:p>
            <a:pPr lvl="1"/>
            <a:r>
              <a:rPr lang="en-US" dirty="0"/>
              <a:t>Each cycle organizations compete for funding</a:t>
            </a:r>
          </a:p>
          <a:p>
            <a:pPr lvl="1"/>
            <a:r>
              <a:rPr lang="en-US" dirty="0"/>
              <a:t>Funding that is unspent is paid back to MHB at the end of the 3-year grant period</a:t>
            </a:r>
          </a:p>
          <a:p>
            <a:r>
              <a:rPr lang="en-US" dirty="0"/>
              <a:t>Staff review and approve renewal applications internally</a:t>
            </a:r>
          </a:p>
          <a:p>
            <a:pPr lvl="1"/>
            <a:r>
              <a:rPr lang="en-US" dirty="0"/>
              <a:t>Trustees vote on a resolution to provide for funding all staff approved renewals</a:t>
            </a:r>
          </a:p>
        </p:txBody>
      </p:sp>
      <p:sp>
        <p:nvSpPr>
          <p:cNvPr id="4" name="Slide Number Placeholder 3">
            <a:extLst>
              <a:ext uri="{FF2B5EF4-FFF2-40B4-BE49-F238E27FC236}">
                <a16:creationId xmlns:a16="http://schemas.microsoft.com/office/drawing/2014/main" id="{76D8E3E4-238F-3010-052A-F8F40CE86289}"/>
              </a:ext>
            </a:extLst>
          </p:cNvPr>
          <p:cNvSpPr>
            <a:spLocks noGrp="1"/>
          </p:cNvSpPr>
          <p:nvPr>
            <p:ph type="sldNum" sz="quarter" idx="4"/>
          </p:nvPr>
        </p:nvSpPr>
        <p:spPr/>
        <p:txBody>
          <a:bodyPr/>
          <a:lstStyle/>
          <a:p>
            <a:fld id="{287F944C-6315-6042-840E-B3BFFC821D31}" type="slidenum">
              <a:rPr lang="en-US" smtClean="0"/>
              <a:pPr/>
              <a:t>31</a:t>
            </a:fld>
            <a:endParaRPr lang="en-US" dirty="0"/>
          </a:p>
        </p:txBody>
      </p:sp>
    </p:spTree>
    <p:extLst>
      <p:ext uri="{BB962C8B-B14F-4D97-AF65-F5344CB8AC3E}">
        <p14:creationId xmlns:p14="http://schemas.microsoft.com/office/powerpoint/2010/main" val="3120580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A58DF-66B5-4A9B-AABF-0BAE748936A3}"/>
              </a:ext>
            </a:extLst>
          </p:cNvPr>
          <p:cNvSpPr>
            <a:spLocks noGrp="1"/>
          </p:cNvSpPr>
          <p:nvPr>
            <p:ph type="title"/>
          </p:nvPr>
        </p:nvSpPr>
        <p:spPr/>
        <p:txBody>
          <a:bodyPr/>
          <a:lstStyle/>
          <a:p>
            <a:br>
              <a:rPr lang="en-US" dirty="0"/>
            </a:br>
            <a:br>
              <a:rPr lang="en-US" dirty="0"/>
            </a:br>
            <a:r>
              <a:rPr lang="en-US" dirty="0"/>
              <a:t>Community Investment Policies</a:t>
            </a:r>
            <a:endParaRPr lang="en-US" sz="2100" i="1" dirty="0">
              <a:solidFill>
                <a:schemeClr val="tx1"/>
              </a:solidFill>
            </a:endParaRPr>
          </a:p>
        </p:txBody>
      </p:sp>
      <p:sp>
        <p:nvSpPr>
          <p:cNvPr id="3" name="Content Placeholder 2">
            <a:extLst>
              <a:ext uri="{FF2B5EF4-FFF2-40B4-BE49-F238E27FC236}">
                <a16:creationId xmlns:a16="http://schemas.microsoft.com/office/drawing/2014/main" id="{38C81D6A-5A41-4040-BB23-DA1F7348EED1}"/>
              </a:ext>
            </a:extLst>
          </p:cNvPr>
          <p:cNvSpPr>
            <a:spLocks noGrp="1"/>
          </p:cNvSpPr>
          <p:nvPr>
            <p:ph idx="1"/>
          </p:nvPr>
        </p:nvSpPr>
        <p:spPr/>
        <p:txBody>
          <a:bodyPr/>
          <a:lstStyle/>
          <a:p>
            <a:pPr marL="468059" indent="-385763">
              <a:buFont typeface="+mj-lt"/>
              <a:buAutoNum type="arabicPeriod"/>
            </a:pPr>
            <a:r>
              <a:rPr lang="en-US" dirty="0"/>
              <a:t>Demonstrate fiscal, administrative and managerial stability, prudence and diligence</a:t>
            </a:r>
          </a:p>
          <a:p>
            <a:pPr marL="445770" indent="-342900">
              <a:buFont typeface="+mj-lt"/>
              <a:buAutoNum type="arabicPeriod"/>
            </a:pPr>
            <a:r>
              <a:rPr lang="en-US" dirty="0"/>
              <a:t>Local, state and federal regulatory compliance</a:t>
            </a:r>
          </a:p>
          <a:p>
            <a:pPr marL="445770" indent="-342900">
              <a:buFont typeface="+mj-lt"/>
              <a:buAutoNum type="arabicPeriod"/>
            </a:pPr>
            <a:r>
              <a:rPr lang="en-US" b="1" dirty="0"/>
              <a:t>Individuals receiving MH services </a:t>
            </a:r>
            <a:r>
              <a:rPr lang="en-US" b="1" u="sng" dirty="0"/>
              <a:t>require documented diagnosis except prevention/early intervention</a:t>
            </a:r>
          </a:p>
          <a:p>
            <a:pPr marL="445770" indent="-342900">
              <a:buFont typeface="+mj-lt"/>
              <a:buAutoNum type="arabicPeriod"/>
            </a:pPr>
            <a:r>
              <a:rPr lang="en-US" dirty="0"/>
              <a:t>Provide culturally &amp; linguistically appropriate services</a:t>
            </a:r>
          </a:p>
          <a:p>
            <a:pPr marL="445770" indent="-342900">
              <a:buFont typeface="+mj-lt"/>
              <a:buAutoNum type="arabicPeriod"/>
            </a:pPr>
            <a:r>
              <a:rPr lang="en-US" dirty="0"/>
              <a:t>Funds may not be used to provide direct / indirect support of any religious education, service, or otherwise assist a religious mission </a:t>
            </a:r>
            <a:r>
              <a:rPr lang="en-US" u="sng" dirty="0"/>
              <a:t>(content neutral manner)</a:t>
            </a:r>
          </a:p>
          <a:p>
            <a:pPr marL="0" indent="0">
              <a:buNone/>
            </a:pPr>
            <a:endParaRPr lang="en-US" dirty="0"/>
          </a:p>
        </p:txBody>
      </p:sp>
      <p:sp>
        <p:nvSpPr>
          <p:cNvPr id="4" name="Slide Number Placeholder 3">
            <a:extLst>
              <a:ext uri="{FF2B5EF4-FFF2-40B4-BE49-F238E27FC236}">
                <a16:creationId xmlns:a16="http://schemas.microsoft.com/office/drawing/2014/main" id="{1D79F3BC-0C14-43DA-9081-4F0E4637B167}"/>
              </a:ext>
            </a:extLst>
          </p:cNvPr>
          <p:cNvSpPr>
            <a:spLocks noGrp="1"/>
          </p:cNvSpPr>
          <p:nvPr>
            <p:ph type="sldNum" sz="quarter" idx="4"/>
          </p:nvPr>
        </p:nvSpPr>
        <p:spPr/>
        <p:txBody>
          <a:bodyPr/>
          <a:lstStyle/>
          <a:p>
            <a:pPr defTabSz="342900">
              <a:defRPr/>
            </a:pPr>
            <a:fld id="{287F944C-6315-6042-840E-B3BFFC821D31}" type="slidenum">
              <a:rPr lang="en-US" sz="623">
                <a:solidFill>
                  <a:srgbClr val="777877"/>
                </a:solidFill>
              </a:rPr>
              <a:pPr defTabSz="342900">
                <a:defRPr/>
              </a:pPr>
              <a:t>32</a:t>
            </a:fld>
            <a:endParaRPr lang="en-US" sz="623" dirty="0">
              <a:solidFill>
                <a:srgbClr val="777877"/>
              </a:solidFill>
            </a:endParaRPr>
          </a:p>
        </p:txBody>
      </p:sp>
    </p:spTree>
    <p:extLst>
      <p:ext uri="{BB962C8B-B14F-4D97-AF65-F5344CB8AC3E}">
        <p14:creationId xmlns:p14="http://schemas.microsoft.com/office/powerpoint/2010/main" val="3330279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B1F766-8466-457D-BEE7-8115C7308A71}"/>
              </a:ext>
            </a:extLst>
          </p:cNvPr>
          <p:cNvSpPr>
            <a:spLocks noGrp="1"/>
          </p:cNvSpPr>
          <p:nvPr>
            <p:ph idx="1"/>
          </p:nvPr>
        </p:nvSpPr>
        <p:spPr>
          <a:xfrm>
            <a:off x="409989" y="1148744"/>
            <a:ext cx="8364903" cy="4357593"/>
          </a:xfrm>
        </p:spPr>
        <p:txBody>
          <a:bodyPr/>
          <a:lstStyle/>
          <a:p>
            <a:pPr marL="468059" indent="-385763">
              <a:buFont typeface="+mj-lt"/>
              <a:buAutoNum type="arabicPeriod" startAt="6"/>
            </a:pPr>
            <a:r>
              <a:rPr lang="en-US" dirty="0"/>
              <a:t>MHB funds cannot supplant other revenue sources</a:t>
            </a:r>
          </a:p>
          <a:p>
            <a:pPr marL="468059" indent="-385763">
              <a:buFont typeface="+mj-lt"/>
              <a:buAutoNum type="arabicPeriod" startAt="6"/>
            </a:pPr>
            <a:r>
              <a:rPr lang="en-US" dirty="0"/>
              <a:t>Applicants must meet all additional specific eligibility requirements established by specific revenue source (e.g., CMHF)</a:t>
            </a:r>
          </a:p>
          <a:p>
            <a:pPr marL="468059" indent="-385763">
              <a:buFont typeface="+mj-lt"/>
              <a:buAutoNum type="arabicPeriod" startAt="6"/>
            </a:pPr>
            <a:r>
              <a:rPr lang="en-US" dirty="0"/>
              <a:t>Maximum $750K for single project/program per FY</a:t>
            </a:r>
          </a:p>
          <a:p>
            <a:pPr marL="468059" indent="-385763">
              <a:buFont typeface="+mj-lt"/>
              <a:buAutoNum type="arabicPeriod" startAt="6"/>
            </a:pPr>
            <a:r>
              <a:rPr lang="en-US" dirty="0"/>
              <a:t>Maximum $100K for start-up projects (Year 1) </a:t>
            </a:r>
          </a:p>
          <a:p>
            <a:pPr marL="468059" indent="-385763">
              <a:buFont typeface="+mj-lt"/>
              <a:buAutoNum type="arabicPeriod" startAt="6"/>
            </a:pPr>
            <a:r>
              <a:rPr lang="en-US" dirty="0"/>
              <a:t>MO certification or license (e.g., DMH certification, licensed clinicians)</a:t>
            </a:r>
          </a:p>
          <a:p>
            <a:pPr marL="468059" indent="-385763">
              <a:buFont typeface="+mj-lt"/>
              <a:buAutoNum type="arabicPeriod" startAt="6"/>
            </a:pPr>
            <a:r>
              <a:rPr lang="en-US" dirty="0"/>
              <a:t>Preferences for accreditation, board member residency in St. Louis City/County, service delivery in City</a:t>
            </a:r>
          </a:p>
          <a:p>
            <a:pPr marL="0" indent="0" algn="ctr">
              <a:buNone/>
            </a:pPr>
            <a:r>
              <a:rPr lang="en-US" i="1" dirty="0">
                <a:solidFill>
                  <a:schemeClr val="accent2"/>
                </a:solidFill>
                <a:hlinkClick r:id="rId3">
                  <a:extLst>
                    <a:ext uri="{A12FA001-AC4F-418D-AE19-62706E023703}">
                      <ahyp:hlinkClr xmlns:ahyp="http://schemas.microsoft.com/office/drawing/2018/hyperlinkcolor" val="tx"/>
                    </a:ext>
                  </a:extLst>
                </a:hlinkClick>
              </a:rPr>
              <a:t>Link to Community Investment Policies on MHB website</a:t>
            </a:r>
            <a:endParaRPr lang="en-US" i="1" dirty="0">
              <a:solidFill>
                <a:schemeClr val="accent2"/>
              </a:solidFill>
            </a:endParaRPr>
          </a:p>
        </p:txBody>
      </p:sp>
      <p:sp>
        <p:nvSpPr>
          <p:cNvPr id="4" name="Slide Number Placeholder 3">
            <a:extLst>
              <a:ext uri="{FF2B5EF4-FFF2-40B4-BE49-F238E27FC236}">
                <a16:creationId xmlns:a16="http://schemas.microsoft.com/office/drawing/2014/main" id="{897F340C-1B6D-46D7-AC32-EBD0EB3E5571}"/>
              </a:ext>
            </a:extLst>
          </p:cNvPr>
          <p:cNvSpPr>
            <a:spLocks noGrp="1"/>
          </p:cNvSpPr>
          <p:nvPr>
            <p:ph type="sldNum" sz="quarter" idx="4"/>
          </p:nvPr>
        </p:nvSpPr>
        <p:spPr/>
        <p:txBody>
          <a:bodyPr/>
          <a:lstStyle/>
          <a:p>
            <a:pPr defTabSz="342900">
              <a:defRPr/>
            </a:pPr>
            <a:fld id="{287F944C-6315-6042-840E-B3BFFC821D31}" type="slidenum">
              <a:rPr lang="en-US" sz="623">
                <a:solidFill>
                  <a:srgbClr val="777877"/>
                </a:solidFill>
              </a:rPr>
              <a:pPr defTabSz="342900">
                <a:defRPr/>
              </a:pPr>
              <a:t>33</a:t>
            </a:fld>
            <a:endParaRPr lang="en-US" sz="623" dirty="0">
              <a:solidFill>
                <a:srgbClr val="777877"/>
              </a:solidFill>
            </a:endParaRPr>
          </a:p>
        </p:txBody>
      </p:sp>
      <p:sp>
        <p:nvSpPr>
          <p:cNvPr id="5" name="Title 1">
            <a:extLst>
              <a:ext uri="{FF2B5EF4-FFF2-40B4-BE49-F238E27FC236}">
                <a16:creationId xmlns:a16="http://schemas.microsoft.com/office/drawing/2014/main" id="{2E4ACF45-CED4-4336-A96D-E127F5A4F0B4}"/>
              </a:ext>
            </a:extLst>
          </p:cNvPr>
          <p:cNvSpPr>
            <a:spLocks noGrp="1"/>
          </p:cNvSpPr>
          <p:nvPr>
            <p:ph type="title"/>
          </p:nvPr>
        </p:nvSpPr>
        <p:spPr>
          <a:xfrm>
            <a:off x="409989" y="322310"/>
            <a:ext cx="8274392" cy="640556"/>
          </a:xfrm>
        </p:spPr>
        <p:txBody>
          <a:bodyPr/>
          <a:lstStyle/>
          <a:p>
            <a:br>
              <a:rPr lang="en-US" dirty="0"/>
            </a:br>
            <a:br>
              <a:rPr lang="en-US" dirty="0"/>
            </a:br>
            <a:r>
              <a:rPr lang="en-US" dirty="0"/>
              <a:t>Community Investment Policies</a:t>
            </a:r>
            <a:endParaRPr lang="en-US" sz="2100" i="1" dirty="0">
              <a:solidFill>
                <a:schemeClr val="tx1"/>
              </a:solidFill>
            </a:endParaRPr>
          </a:p>
        </p:txBody>
      </p:sp>
    </p:spTree>
    <p:extLst>
      <p:ext uri="{BB962C8B-B14F-4D97-AF65-F5344CB8AC3E}">
        <p14:creationId xmlns:p14="http://schemas.microsoft.com/office/powerpoint/2010/main" val="19776405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FF0DE-D8BB-4ADE-B1B1-A6473445BD01}"/>
              </a:ext>
            </a:extLst>
          </p:cNvPr>
          <p:cNvSpPr>
            <a:spLocks noGrp="1"/>
          </p:cNvSpPr>
          <p:nvPr>
            <p:ph type="title"/>
          </p:nvPr>
        </p:nvSpPr>
        <p:spPr>
          <a:xfrm>
            <a:off x="558919" y="360846"/>
            <a:ext cx="7243364" cy="640210"/>
          </a:xfrm>
        </p:spPr>
        <p:txBody>
          <a:bodyPr/>
          <a:lstStyle/>
          <a:p>
            <a:r>
              <a:rPr lang="en-US" dirty="0"/>
              <a:t>MHB Disclaimers</a:t>
            </a:r>
          </a:p>
        </p:txBody>
      </p:sp>
      <p:sp>
        <p:nvSpPr>
          <p:cNvPr id="3" name="Content Placeholder 2">
            <a:extLst>
              <a:ext uri="{FF2B5EF4-FFF2-40B4-BE49-F238E27FC236}">
                <a16:creationId xmlns:a16="http://schemas.microsoft.com/office/drawing/2014/main" id="{D716D52D-3D58-4CB0-9893-659FF5D0C61E}"/>
              </a:ext>
            </a:extLst>
          </p:cNvPr>
          <p:cNvSpPr>
            <a:spLocks noGrp="1"/>
          </p:cNvSpPr>
          <p:nvPr>
            <p:ph idx="1"/>
          </p:nvPr>
        </p:nvSpPr>
        <p:spPr>
          <a:xfrm>
            <a:off x="439807" y="1070629"/>
            <a:ext cx="8335085" cy="5017713"/>
          </a:xfrm>
        </p:spPr>
        <p:txBody>
          <a:bodyPr/>
          <a:lstStyle/>
          <a:p>
            <a:pPr algn="l" rtl="0" fontAlgn="base">
              <a:buFont typeface="Arial" panose="020B0604020202020204" pitchFamily="34" charset="0"/>
              <a:buChar char="•"/>
            </a:pPr>
            <a:r>
              <a:rPr lang="en-US" sz="1400" dirty="0">
                <a:solidFill>
                  <a:srgbClr val="000000"/>
                </a:solidFill>
                <a:latin typeface="Arial" panose="020B0604020202020204" pitchFamily="34" charset="0"/>
              </a:rPr>
              <a:t>MHB reserves the right to amend, modify or cancel the competitive funding application process in whole or in part if it is deemed to be in the best interest of MHB to do so. </a:t>
            </a:r>
          </a:p>
          <a:p>
            <a:pPr algn="l" rtl="0" fontAlgn="base">
              <a:buFont typeface="Arial" panose="020B0604020202020204" pitchFamily="34" charset="0"/>
              <a:buChar char="•"/>
            </a:pPr>
            <a:r>
              <a:rPr lang="en-US" sz="1400" dirty="0">
                <a:solidFill>
                  <a:srgbClr val="000000"/>
                </a:solidFill>
                <a:latin typeface="Arial" panose="020B0604020202020204" pitchFamily="34" charset="0"/>
              </a:rPr>
              <a:t>MHB reserves the right to reject any and all applications, to waive formalities, and to select the applications which are, at MHB’s sole discretion and allowed by statute or regulation, in the best interest of MHB. </a:t>
            </a:r>
          </a:p>
          <a:p>
            <a:pPr algn="l" rtl="0" fontAlgn="base">
              <a:buFont typeface="Arial" panose="020B0604020202020204" pitchFamily="34" charset="0"/>
              <a:buChar char="•"/>
            </a:pPr>
            <a:r>
              <a:rPr lang="en-US" sz="1400" dirty="0">
                <a:solidFill>
                  <a:srgbClr val="000000"/>
                </a:solidFill>
                <a:latin typeface="Arial" panose="020B0604020202020204" pitchFamily="34" charset="0"/>
              </a:rPr>
              <a:t>MHB reserves the right to reject applications that are inconsistent with Missouri statutes and regulations, St. Louis City ordinances or MHB policies and priorities. </a:t>
            </a:r>
          </a:p>
          <a:p>
            <a:pPr algn="l" rtl="0" fontAlgn="base">
              <a:buFont typeface="Arial" panose="020B0604020202020204" pitchFamily="34" charset="0"/>
              <a:buChar char="•"/>
            </a:pPr>
            <a:r>
              <a:rPr lang="en-US" sz="1400" dirty="0">
                <a:solidFill>
                  <a:srgbClr val="000000"/>
                </a:solidFill>
                <a:latin typeface="Arial" panose="020B0604020202020204" pitchFamily="34" charset="0"/>
              </a:rPr>
              <a:t>MHB reserves the right to negotiate specific terms of an application if it is deemed to be in the best interest of MHB to do so. </a:t>
            </a:r>
          </a:p>
          <a:p>
            <a:pPr algn="l" rtl="0" fontAlgn="base">
              <a:buFont typeface="Arial" panose="020B0604020202020204" pitchFamily="34" charset="0"/>
              <a:buChar char="•"/>
            </a:pPr>
            <a:r>
              <a:rPr lang="en-US" sz="1400" dirty="0">
                <a:solidFill>
                  <a:srgbClr val="000000"/>
                </a:solidFill>
                <a:latin typeface="Arial" panose="020B0604020202020204" pitchFamily="34" charset="0"/>
              </a:rPr>
              <a:t>MHB reserves the right to require supplemental information or documentation from applicants to clarify and/or verify information provided in the application. </a:t>
            </a:r>
          </a:p>
          <a:p>
            <a:pPr algn="l" rtl="0" fontAlgn="base">
              <a:buFont typeface="Arial" panose="020B0604020202020204" pitchFamily="34" charset="0"/>
              <a:buChar char="•"/>
            </a:pPr>
            <a:r>
              <a:rPr lang="en-US" sz="1400" dirty="0">
                <a:solidFill>
                  <a:srgbClr val="000000"/>
                </a:solidFill>
                <a:latin typeface="Arial" panose="020B0604020202020204" pitchFamily="34" charset="0"/>
              </a:rPr>
              <a:t>The competitive funding application process does not obligate MHB to select an applicant, pay the costs incurred in preparation of any responses hereto, or to procure or contract for the services or outcomes described herein. </a:t>
            </a:r>
          </a:p>
          <a:p>
            <a:pPr algn="l" rtl="0" fontAlgn="base">
              <a:buFont typeface="Arial" panose="020B0604020202020204" pitchFamily="34" charset="0"/>
              <a:buChar char="•"/>
            </a:pPr>
            <a:r>
              <a:rPr lang="en-US" sz="1400" dirty="0">
                <a:solidFill>
                  <a:srgbClr val="000000"/>
                </a:solidFill>
                <a:latin typeface="Arial" panose="020B0604020202020204" pitchFamily="34" charset="0"/>
              </a:rPr>
              <a:t>MHB may exercise the foregoing rights at any time without notice and without liability to any applicant or any other party for expenses incurred in the preparation of responses hereto or otherwise. Responses hereto will be prepared at the sole cost and expense of the applicant.</a:t>
            </a:r>
          </a:p>
        </p:txBody>
      </p:sp>
      <p:sp>
        <p:nvSpPr>
          <p:cNvPr id="4" name="Slide Number Placeholder 3">
            <a:extLst>
              <a:ext uri="{FF2B5EF4-FFF2-40B4-BE49-F238E27FC236}">
                <a16:creationId xmlns:a16="http://schemas.microsoft.com/office/drawing/2014/main" id="{1F3EFE1C-E9C3-4971-AAA0-316FAF378204}"/>
              </a:ext>
            </a:extLst>
          </p:cNvPr>
          <p:cNvSpPr>
            <a:spLocks noGrp="1"/>
          </p:cNvSpPr>
          <p:nvPr>
            <p:ph type="sldNum" sz="quarter" idx="4"/>
          </p:nvPr>
        </p:nvSpPr>
        <p:spPr/>
        <p:txBody>
          <a:bodyPr/>
          <a:lstStyle/>
          <a:p>
            <a:fld id="{287F944C-6315-6042-840E-B3BFFC821D31}" type="slidenum">
              <a:rPr lang="en-US" smtClean="0"/>
              <a:pPr/>
              <a:t>34</a:t>
            </a:fld>
            <a:endParaRPr lang="en-US" dirty="0"/>
          </a:p>
        </p:txBody>
      </p:sp>
    </p:spTree>
    <p:extLst>
      <p:ext uri="{BB962C8B-B14F-4D97-AF65-F5344CB8AC3E}">
        <p14:creationId xmlns:p14="http://schemas.microsoft.com/office/powerpoint/2010/main" val="2163950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E0C5-17BE-EE31-C908-CCDA33C8EE2A}"/>
              </a:ext>
            </a:extLst>
          </p:cNvPr>
          <p:cNvSpPr>
            <a:spLocks noGrp="1"/>
          </p:cNvSpPr>
          <p:nvPr>
            <p:ph type="title"/>
          </p:nvPr>
        </p:nvSpPr>
        <p:spPr/>
        <p:txBody>
          <a:bodyPr/>
          <a:lstStyle/>
          <a:p>
            <a:r>
              <a:rPr lang="en-US" dirty="0"/>
              <a:t>Saint Louis MHB Staff</a:t>
            </a:r>
          </a:p>
        </p:txBody>
      </p:sp>
      <p:sp>
        <p:nvSpPr>
          <p:cNvPr id="4" name="Slide Number Placeholder 3">
            <a:extLst>
              <a:ext uri="{FF2B5EF4-FFF2-40B4-BE49-F238E27FC236}">
                <a16:creationId xmlns:a16="http://schemas.microsoft.com/office/drawing/2014/main" id="{2B1D691E-3B0A-1A2A-0BE7-ACA717ABE3F3}"/>
              </a:ext>
            </a:extLst>
          </p:cNvPr>
          <p:cNvSpPr>
            <a:spLocks noGrp="1"/>
          </p:cNvSpPr>
          <p:nvPr>
            <p:ph type="sldNum" sz="quarter" idx="4"/>
          </p:nvPr>
        </p:nvSpPr>
        <p:spPr/>
        <p:txBody>
          <a:bodyPr/>
          <a:lstStyle/>
          <a:p>
            <a:fld id="{287F944C-6315-6042-840E-B3BFFC821D31}" type="slidenum">
              <a:rPr lang="en-US" smtClean="0"/>
              <a:pPr/>
              <a:t>35</a:t>
            </a:fld>
            <a:endParaRPr lang="en-US" dirty="0"/>
          </a:p>
        </p:txBody>
      </p:sp>
      <p:pic>
        <p:nvPicPr>
          <p:cNvPr id="8" name="Content Placeholder 7">
            <a:extLst>
              <a:ext uri="{FF2B5EF4-FFF2-40B4-BE49-F238E27FC236}">
                <a16:creationId xmlns:a16="http://schemas.microsoft.com/office/drawing/2014/main" id="{609A7420-6B6F-7652-33EA-6213FDB803CD}"/>
              </a:ext>
            </a:extLst>
          </p:cNvPr>
          <p:cNvPicPr>
            <a:picLocks noGrp="1" noChangeAspect="1"/>
          </p:cNvPicPr>
          <p:nvPr>
            <p:ph idx="1"/>
          </p:nvPr>
        </p:nvPicPr>
        <p:blipFill>
          <a:blip r:embed="rId3"/>
          <a:stretch>
            <a:fillRect/>
          </a:stretch>
        </p:blipFill>
        <p:spPr>
          <a:xfrm>
            <a:off x="143431" y="1178061"/>
            <a:ext cx="8946427" cy="4891759"/>
          </a:xfrm>
        </p:spPr>
      </p:pic>
    </p:spTree>
    <p:extLst>
      <p:ext uri="{BB962C8B-B14F-4D97-AF65-F5344CB8AC3E}">
        <p14:creationId xmlns:p14="http://schemas.microsoft.com/office/powerpoint/2010/main" val="3372441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C7A27-7C07-C8A9-686F-FFBA398363FF}"/>
              </a:ext>
            </a:extLst>
          </p:cNvPr>
          <p:cNvSpPr>
            <a:spLocks noGrp="1"/>
          </p:cNvSpPr>
          <p:nvPr>
            <p:ph type="title"/>
          </p:nvPr>
        </p:nvSpPr>
        <p:spPr/>
        <p:txBody>
          <a:bodyPr/>
          <a:lstStyle/>
          <a:p>
            <a:r>
              <a:rPr lang="en-US" dirty="0"/>
              <a:t>Strategic Opportunities &amp; Milestones</a:t>
            </a:r>
          </a:p>
        </p:txBody>
      </p:sp>
      <p:sp>
        <p:nvSpPr>
          <p:cNvPr id="3" name="Content Placeholder 2">
            <a:extLst>
              <a:ext uri="{FF2B5EF4-FFF2-40B4-BE49-F238E27FC236}">
                <a16:creationId xmlns:a16="http://schemas.microsoft.com/office/drawing/2014/main" id="{C10888B9-EA8F-E347-F6FB-123E3391B2B2}"/>
              </a:ext>
            </a:extLst>
          </p:cNvPr>
          <p:cNvSpPr>
            <a:spLocks noGrp="1"/>
          </p:cNvSpPr>
          <p:nvPr>
            <p:ph idx="1"/>
          </p:nvPr>
        </p:nvSpPr>
        <p:spPr>
          <a:xfrm>
            <a:off x="457200" y="1320800"/>
            <a:ext cx="8229600" cy="4529697"/>
          </a:xfrm>
        </p:spPr>
        <p:txBody>
          <a:bodyPr/>
          <a:lstStyle/>
          <a:p>
            <a:pPr marL="457200" indent="-457200">
              <a:buFont typeface="+mj-lt"/>
              <a:buAutoNum type="arabicPeriod"/>
            </a:pPr>
            <a:r>
              <a:rPr lang="en-US" sz="2400" i="0" u="none" strike="noStrike" baseline="0" dirty="0">
                <a:latin typeface="Arial" panose="020B0604020202020204" pitchFamily="34" charset="0"/>
                <a:cs typeface="Arial" panose="020B0604020202020204" pitchFamily="34" charset="0"/>
              </a:rPr>
              <a:t>Promote and implement equitable, high impact service systems and practices</a:t>
            </a:r>
            <a:endParaRPr lang="en-US" sz="2400" b="0" u="none" strike="noStrike" kern="1200" baseline="0" dirty="0">
              <a:latin typeface="Arial" panose="020B0604020202020204" pitchFamily="34" charset="0"/>
              <a:cs typeface="Arial" panose="020B0604020202020204" pitchFamily="34" charset="0"/>
            </a:endParaRPr>
          </a:p>
          <a:p>
            <a:pPr lvl="1"/>
            <a:r>
              <a:rPr lang="en-US" b="0" u="none" strike="noStrike" kern="1200" baseline="0" dirty="0"/>
              <a:t>Complete a Roadmap to Community Change to guide investments focused on critical need </a:t>
            </a:r>
          </a:p>
          <a:p>
            <a:pPr lvl="1"/>
            <a:r>
              <a:rPr lang="en-US" b="0" u="none" strike="noStrike" kern="1200" baseline="0" dirty="0"/>
              <a:t>Develop early childhood program allocation process for new CCSF funds </a:t>
            </a:r>
          </a:p>
          <a:p>
            <a:pPr lvl="1"/>
            <a:r>
              <a:rPr lang="en-US" b="0" u="none" strike="noStrike" kern="1200" baseline="0" dirty="0"/>
              <a:t>Synchronize the children and adult allocation funds to allow for comprehensive approaches and reduce unnecessary barriers</a:t>
            </a:r>
            <a:endParaRPr lang="en-US" dirty="0"/>
          </a:p>
          <a:p>
            <a:pPr lvl="1"/>
            <a:r>
              <a:rPr lang="en-US" b="0" u="none" strike="noStrike" kern="1200" baseline="0" dirty="0"/>
              <a:t>Adopt an equity framework and best practice service models based on selected priorities</a:t>
            </a:r>
            <a:endParaRPr lang="en-US" sz="2400" b="0" u="none" strike="noStrike" kern="1200" baseline="0" dirty="0">
              <a:solidFill>
                <a:schemeClr val="dk1"/>
              </a:solidFill>
            </a:endParaRPr>
          </a:p>
          <a:p>
            <a:endParaRPr lang="en-US" dirty="0"/>
          </a:p>
        </p:txBody>
      </p:sp>
      <p:sp>
        <p:nvSpPr>
          <p:cNvPr id="4" name="Slide Number Placeholder 3">
            <a:extLst>
              <a:ext uri="{FF2B5EF4-FFF2-40B4-BE49-F238E27FC236}">
                <a16:creationId xmlns:a16="http://schemas.microsoft.com/office/drawing/2014/main" id="{2CBE230C-A57F-E8DD-8E50-09685CD11D64}"/>
              </a:ext>
            </a:extLst>
          </p:cNvPr>
          <p:cNvSpPr>
            <a:spLocks noGrp="1"/>
          </p:cNvSpPr>
          <p:nvPr>
            <p:ph type="sldNum" sz="quarter" idx="4"/>
          </p:nvPr>
        </p:nvSpPr>
        <p:spPr/>
        <p:txBody>
          <a:bodyPr/>
          <a:lstStyle/>
          <a:p>
            <a:fld id="{287F944C-6315-6042-840E-B3BFFC821D31}" type="slidenum">
              <a:rPr lang="en-US" smtClean="0"/>
              <a:pPr/>
              <a:t>4</a:t>
            </a:fld>
            <a:endParaRPr lang="en-US" dirty="0"/>
          </a:p>
        </p:txBody>
      </p:sp>
    </p:spTree>
    <p:extLst>
      <p:ext uri="{BB962C8B-B14F-4D97-AF65-F5344CB8AC3E}">
        <p14:creationId xmlns:p14="http://schemas.microsoft.com/office/powerpoint/2010/main" val="917705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C7A27-7C07-C8A9-686F-FFBA398363FF}"/>
              </a:ext>
            </a:extLst>
          </p:cNvPr>
          <p:cNvSpPr>
            <a:spLocks noGrp="1"/>
          </p:cNvSpPr>
          <p:nvPr>
            <p:ph type="title"/>
          </p:nvPr>
        </p:nvSpPr>
        <p:spPr/>
        <p:txBody>
          <a:bodyPr/>
          <a:lstStyle/>
          <a:p>
            <a:r>
              <a:rPr lang="en-US" dirty="0"/>
              <a:t>Strategic Opportunities &amp; Milestones</a:t>
            </a:r>
          </a:p>
        </p:txBody>
      </p:sp>
      <p:sp>
        <p:nvSpPr>
          <p:cNvPr id="3" name="Content Placeholder 2">
            <a:extLst>
              <a:ext uri="{FF2B5EF4-FFF2-40B4-BE49-F238E27FC236}">
                <a16:creationId xmlns:a16="http://schemas.microsoft.com/office/drawing/2014/main" id="{C10888B9-EA8F-E347-F6FB-123E3391B2B2}"/>
              </a:ext>
            </a:extLst>
          </p:cNvPr>
          <p:cNvSpPr>
            <a:spLocks noGrp="1"/>
          </p:cNvSpPr>
          <p:nvPr>
            <p:ph idx="1"/>
          </p:nvPr>
        </p:nvSpPr>
        <p:spPr>
          <a:xfrm>
            <a:off x="457200" y="1225685"/>
            <a:ext cx="8229600" cy="4836448"/>
          </a:xfrm>
        </p:spPr>
        <p:txBody>
          <a:bodyPr/>
          <a:lstStyle/>
          <a:p>
            <a:pPr marL="457200" indent="-457200">
              <a:spcBef>
                <a:spcPts val="0"/>
              </a:spcBef>
              <a:buFont typeface="+mj-lt"/>
              <a:buAutoNum type="arabicPeriod" startAt="2"/>
            </a:pPr>
            <a:r>
              <a:rPr lang="en-US" i="0" u="none" strike="noStrike" baseline="0" dirty="0">
                <a:latin typeface="Arial" panose="020B0604020202020204" pitchFamily="34" charset="0"/>
                <a:cs typeface="Arial" panose="020B0604020202020204" pitchFamily="34" charset="0"/>
              </a:rPr>
              <a:t>Maximize All Resources for Greatest Impact</a:t>
            </a:r>
            <a:r>
              <a:rPr lang="en-US" dirty="0">
                <a:latin typeface="Arial" panose="020B0604020202020204" pitchFamily="34" charset="0"/>
                <a:cs typeface="Arial" panose="020B0604020202020204" pitchFamily="34" charset="0"/>
              </a:rPr>
              <a:t> </a:t>
            </a:r>
          </a:p>
          <a:p>
            <a:pPr lvl="1"/>
            <a:r>
              <a:rPr lang="en-US" sz="1800" dirty="0">
                <a:latin typeface="Arial" panose="020B0604020202020204" pitchFamily="34" charset="0"/>
                <a:cs typeface="Arial" panose="020B0604020202020204" pitchFamily="34" charset="0"/>
              </a:rPr>
              <a:t>Verify advisability of establishing an affiliated 501c3 entity and implement next steps based on recommendations</a:t>
            </a:r>
          </a:p>
          <a:p>
            <a:pPr lvl="1"/>
            <a:r>
              <a:rPr lang="en-US" sz="1800" b="0" u="none" strike="noStrike" kern="1200" baseline="0" dirty="0">
                <a:latin typeface="Arial" panose="020B0604020202020204" pitchFamily="34" charset="0"/>
                <a:cs typeface="Arial" panose="020B0604020202020204" pitchFamily="34" charset="0"/>
              </a:rPr>
              <a:t>Design and maintain data system that captures MHB Theory of Change &amp; reports on grantee data including outcomes and indicators for each program area</a:t>
            </a:r>
            <a:endParaRPr lang="en-US" sz="1800" dirty="0">
              <a:latin typeface="Arial" panose="020B0604020202020204" pitchFamily="34" charset="0"/>
              <a:cs typeface="Arial" panose="020B0604020202020204" pitchFamily="34" charset="0"/>
            </a:endParaRPr>
          </a:p>
          <a:p>
            <a:pPr lvl="1"/>
            <a:r>
              <a:rPr lang="en-US" sz="1800" b="0" u="none" strike="noStrike" kern="1200" baseline="0" dirty="0">
                <a:latin typeface="Arial" panose="020B0604020202020204" pitchFamily="34" charset="0"/>
                <a:cs typeface="Arial" panose="020B0604020202020204" pitchFamily="34" charset="0"/>
              </a:rPr>
              <a:t>Develop fund allocation that supports key MHB equity and best practice priorities</a:t>
            </a:r>
          </a:p>
          <a:p>
            <a:pPr lvl="1"/>
            <a:r>
              <a:rPr lang="en-US" sz="1800" b="0" u="none" strike="noStrike" kern="1200" baseline="0" dirty="0">
                <a:latin typeface="Arial" panose="020B0604020202020204" pitchFamily="34" charset="0"/>
                <a:cs typeface="Arial" panose="020B0604020202020204" pitchFamily="34" charset="0"/>
              </a:rPr>
              <a:t>Train and engage trustees and staff to advance key Strategic Plan goals </a:t>
            </a:r>
            <a:r>
              <a:rPr lang="en-US" sz="1800" i="1" dirty="0">
                <a:latin typeface="Arial" panose="020B0604020202020204" pitchFamily="34" charset="0"/>
                <a:cs typeface="Arial" panose="020B0604020202020204" pitchFamily="34" charset="0"/>
              </a:rPr>
              <a:t>(</a:t>
            </a:r>
            <a:r>
              <a:rPr lang="en-US" sz="1800" b="0" i="1" u="none" strike="noStrike" kern="1200" baseline="0" dirty="0">
                <a:latin typeface="Arial" panose="020B0604020202020204" pitchFamily="34" charset="0"/>
                <a:cs typeface="Arial" panose="020B0604020202020204" pitchFamily="34" charset="0"/>
              </a:rPr>
              <a:t>Maximize human capital – Make most effective use of trustee and staff expertise.)</a:t>
            </a:r>
            <a:endParaRPr lang="en-US" sz="1800" b="0" i="0" u="none" strike="noStrike" kern="1200" baseline="0" dirty="0">
              <a:latin typeface="Arial" panose="020B0604020202020204" pitchFamily="34" charset="0"/>
              <a:cs typeface="Arial" panose="020B0604020202020204" pitchFamily="34" charset="0"/>
            </a:endParaRPr>
          </a:p>
          <a:p>
            <a:pPr lvl="1"/>
            <a:r>
              <a:rPr lang="en-US" sz="1800" b="0" i="0" u="none" strike="noStrike" baseline="0" dirty="0">
                <a:latin typeface="Arial" panose="020B0604020202020204" pitchFamily="34" charset="0"/>
                <a:cs typeface="Arial" panose="020B0604020202020204" pitchFamily="34" charset="0"/>
              </a:rPr>
              <a:t>Identify opportunities to access unused/underspent funds from </a:t>
            </a:r>
            <a:r>
              <a:rPr lang="en-US" sz="1800" b="1" i="0" u="none" strike="noStrike" baseline="0" dirty="0">
                <a:latin typeface="Arial" panose="020B0604020202020204" pitchFamily="34" charset="0"/>
                <a:cs typeface="Arial" panose="020B0604020202020204" pitchFamily="34" charset="0"/>
              </a:rPr>
              <a:t>all</a:t>
            </a:r>
            <a:r>
              <a:rPr lang="en-US" sz="1800" b="0" i="0" u="none" strike="noStrike" baseline="0" dirty="0">
                <a:latin typeface="Arial" panose="020B0604020202020204" pitchFamily="34" charset="0"/>
                <a:cs typeface="Arial" panose="020B0604020202020204" pitchFamily="34" charset="0"/>
              </a:rPr>
              <a:t> available resources (</a:t>
            </a:r>
            <a:r>
              <a:rPr lang="en-US" sz="1800" i="1" u="none" strike="noStrike" baseline="0" dirty="0">
                <a:latin typeface="Arial" panose="020B0604020202020204" pitchFamily="34" charset="0"/>
                <a:cs typeface="Arial" panose="020B0604020202020204" pitchFamily="34" charset="0"/>
              </a:rPr>
              <a:t>Maximize financial capital </a:t>
            </a:r>
            <a:r>
              <a:rPr lang="en-US" sz="1800" b="0" i="1" u="none" strike="noStrike" baseline="0" dirty="0">
                <a:latin typeface="Arial" panose="020B0604020202020204" pitchFamily="34" charset="0"/>
                <a:cs typeface="Arial" panose="020B0604020202020204" pitchFamily="34" charset="0"/>
              </a:rPr>
              <a:t>– Increase and leverage diverse funding to expand behavioral health services and system building.)</a:t>
            </a:r>
          </a:p>
          <a:p>
            <a:pPr marL="0" indent="0">
              <a:buNone/>
            </a:pPr>
            <a:endParaRPr lang="en-US" sz="2400" b="0" i="0" u="none" strike="noStrike" kern="1200" baseline="0" dirty="0">
              <a:solidFill>
                <a:schemeClr val="dk1"/>
              </a:solidFill>
              <a:latin typeface="+mn-lt"/>
              <a:ea typeface="+mn-ea"/>
              <a:cs typeface="+mn-cs"/>
            </a:endParaRPr>
          </a:p>
          <a:p>
            <a:pPr marL="457200" indent="-457200">
              <a:buFont typeface="+mj-lt"/>
              <a:buAutoNum type="arabicPeriod" startAt="10"/>
            </a:pPr>
            <a:endParaRPr lang="en-US" sz="2400" b="0" i="0" u="none" strike="noStrike" kern="1200" baseline="0" dirty="0">
              <a:solidFill>
                <a:schemeClr val="dk1"/>
              </a:solidFill>
              <a:latin typeface="+mn-lt"/>
              <a:ea typeface="+mn-ea"/>
              <a:cs typeface="+mn-cs"/>
            </a:endParaRPr>
          </a:p>
          <a:p>
            <a:pPr marL="457200" indent="-457200">
              <a:buFont typeface="+mj-lt"/>
              <a:buAutoNum type="arabicPeriod"/>
            </a:pPr>
            <a:endParaRPr lang="en-US" sz="2400" b="0" u="none" strike="noStrike" kern="1200" baseline="0" dirty="0">
              <a:solidFill>
                <a:schemeClr val="dk1"/>
              </a:solidFill>
            </a:endParaRPr>
          </a:p>
          <a:p>
            <a:pPr marL="457200" indent="-457200">
              <a:buFont typeface="+mj-lt"/>
              <a:buAutoNum type="arabicPeriod"/>
            </a:pPr>
            <a:endParaRPr lang="en-US" sz="2400" b="0" u="none" strike="noStrike" kern="1200" baseline="0" dirty="0">
              <a:solidFill>
                <a:schemeClr val="dk1"/>
              </a:solidFill>
            </a:endParaRPr>
          </a:p>
          <a:p>
            <a:endParaRPr lang="en-US" dirty="0"/>
          </a:p>
        </p:txBody>
      </p:sp>
    </p:spTree>
    <p:extLst>
      <p:ext uri="{BB962C8B-B14F-4D97-AF65-F5344CB8AC3E}">
        <p14:creationId xmlns:p14="http://schemas.microsoft.com/office/powerpoint/2010/main" val="533072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C7A27-7C07-C8A9-686F-FFBA398363FF}"/>
              </a:ext>
            </a:extLst>
          </p:cNvPr>
          <p:cNvSpPr>
            <a:spLocks noGrp="1"/>
          </p:cNvSpPr>
          <p:nvPr>
            <p:ph type="title"/>
          </p:nvPr>
        </p:nvSpPr>
        <p:spPr/>
        <p:txBody>
          <a:bodyPr/>
          <a:lstStyle/>
          <a:p>
            <a:r>
              <a:rPr lang="en-US" dirty="0">
                <a:solidFill>
                  <a:srgbClr val="4D4D4D"/>
                </a:solidFill>
                <a:latin typeface="+mn-lt"/>
              </a:rPr>
              <a:t>Strategic Opportunities &amp; Milestones</a:t>
            </a:r>
            <a:endParaRPr lang="en-US" i="0" u="none" strike="noStrike" baseline="0" dirty="0">
              <a:solidFill>
                <a:srgbClr val="4D4D4D"/>
              </a:solidFill>
              <a:latin typeface="+mn-lt"/>
            </a:endParaRPr>
          </a:p>
        </p:txBody>
      </p:sp>
      <p:sp>
        <p:nvSpPr>
          <p:cNvPr id="3" name="Content Placeholder 2">
            <a:extLst>
              <a:ext uri="{FF2B5EF4-FFF2-40B4-BE49-F238E27FC236}">
                <a16:creationId xmlns:a16="http://schemas.microsoft.com/office/drawing/2014/main" id="{C10888B9-EA8F-E347-F6FB-123E3391B2B2}"/>
              </a:ext>
            </a:extLst>
          </p:cNvPr>
          <p:cNvSpPr>
            <a:spLocks noGrp="1"/>
          </p:cNvSpPr>
          <p:nvPr>
            <p:ph sz="half" idx="1"/>
          </p:nvPr>
        </p:nvSpPr>
        <p:spPr>
          <a:xfrm>
            <a:off x="457200" y="1313234"/>
            <a:ext cx="4038600" cy="4537263"/>
          </a:xfrm>
        </p:spPr>
        <p:txBody>
          <a:bodyPr/>
          <a:lstStyle/>
          <a:p>
            <a:pPr marL="457200" indent="-457200">
              <a:buFont typeface="+mj-lt"/>
              <a:buAutoNum type="arabicPeriod" startAt="3"/>
            </a:pPr>
            <a:r>
              <a:rPr lang="en-US" sz="2400" b="0" u="none" strike="noStrike" kern="1200" baseline="0" dirty="0">
                <a:latin typeface="Arial" panose="020B0604020202020204" pitchFamily="34" charset="0"/>
                <a:cs typeface="Arial" panose="020B0604020202020204" pitchFamily="34" charset="0"/>
              </a:rPr>
              <a:t>Champion Community Knowledge and Field Building</a:t>
            </a:r>
          </a:p>
          <a:p>
            <a:pPr lvl="1"/>
            <a:r>
              <a:rPr lang="en-US" sz="2000" b="0" u="none" strike="noStrike" kern="1200" baseline="0" dirty="0">
                <a:latin typeface="Arial" panose="020B0604020202020204" pitchFamily="34" charset="0"/>
                <a:cs typeface="Arial" panose="020B0604020202020204" pitchFamily="34" charset="0"/>
              </a:rPr>
              <a:t>Develop and implement a strategy for integrating community and family voice along with professional input</a:t>
            </a:r>
            <a:endParaRPr lang="en-US" sz="2000" dirty="0">
              <a:latin typeface="Arial" panose="020B0604020202020204" pitchFamily="34" charset="0"/>
              <a:cs typeface="Arial" panose="020B0604020202020204" pitchFamily="34" charset="0"/>
            </a:endParaRPr>
          </a:p>
          <a:p>
            <a:pPr lvl="1"/>
            <a:r>
              <a:rPr lang="en-US" sz="2000" b="0" i="0" u="none" strike="noStrike" kern="1200" baseline="0" dirty="0">
                <a:latin typeface="Arial" panose="020B0604020202020204" pitchFamily="34" charset="0"/>
                <a:cs typeface="Arial" panose="020B0604020202020204" pitchFamily="34" charset="0"/>
              </a:rPr>
              <a:t>Develop a list of community, state, and national initiatives and select those from which MHB should learn or participate in and MHB's role in each</a:t>
            </a:r>
          </a:p>
          <a:p>
            <a:pPr marL="457200" indent="-457200">
              <a:buFont typeface="+mj-lt"/>
              <a:buAutoNum type="arabicPeriod" startAt="10"/>
            </a:pPr>
            <a:endParaRPr lang="en-US" sz="2400" b="0" u="none" strike="noStrike" kern="1200" baseline="0" dirty="0">
              <a:solidFill>
                <a:schemeClr val="dk1"/>
              </a:solidFill>
            </a:endParaRPr>
          </a:p>
          <a:p>
            <a:pPr marL="457200" indent="-457200">
              <a:buFont typeface="+mj-lt"/>
              <a:buAutoNum type="arabicPeriod" startAt="10"/>
            </a:pPr>
            <a:endParaRPr lang="en-US" sz="2400" b="0" u="none" strike="noStrike" kern="1200" baseline="0" dirty="0">
              <a:solidFill>
                <a:schemeClr val="dk1"/>
              </a:solidFill>
            </a:endParaRPr>
          </a:p>
          <a:p>
            <a:endParaRPr lang="en-US" dirty="0"/>
          </a:p>
        </p:txBody>
      </p:sp>
      <p:sp>
        <p:nvSpPr>
          <p:cNvPr id="5" name="Content Placeholder 4">
            <a:extLst>
              <a:ext uri="{FF2B5EF4-FFF2-40B4-BE49-F238E27FC236}">
                <a16:creationId xmlns:a16="http://schemas.microsoft.com/office/drawing/2014/main" id="{9EA2C48D-EBEA-A2EE-2D53-669B337B056A}"/>
              </a:ext>
            </a:extLst>
          </p:cNvPr>
          <p:cNvSpPr>
            <a:spLocks noGrp="1"/>
          </p:cNvSpPr>
          <p:nvPr>
            <p:ph sz="half" idx="2"/>
          </p:nvPr>
        </p:nvSpPr>
        <p:spPr>
          <a:xfrm>
            <a:off x="4648200" y="1313234"/>
            <a:ext cx="4038600" cy="4537263"/>
          </a:xfrm>
        </p:spPr>
        <p:txBody>
          <a:bodyPr/>
          <a:lstStyle/>
          <a:p>
            <a:pPr marL="457200" indent="-457200">
              <a:buFont typeface="+mj-lt"/>
              <a:buAutoNum type="arabicPeriod" startAt="4"/>
            </a:pPr>
            <a:r>
              <a:rPr lang="en-US" sz="2400" dirty="0"/>
              <a:t>Tailor Communications &amp; Messaging for Meaningful Impact</a:t>
            </a:r>
          </a:p>
          <a:p>
            <a:pPr lvl="1"/>
            <a:r>
              <a:rPr lang="en-US" sz="2000" b="0" i="0" u="none" strike="noStrike" baseline="0" dirty="0">
                <a:solidFill>
                  <a:srgbClr val="4D4D4D"/>
                </a:solidFill>
                <a:latin typeface="Arial" panose="020B0604020202020204" pitchFamily="34" charset="0"/>
                <a:cs typeface="Arial" panose="020B0604020202020204" pitchFamily="34" charset="0"/>
              </a:rPr>
              <a:t>Establish framework and methods for shared decision-making including staff, trustees, and community representatives</a:t>
            </a:r>
            <a:endParaRPr lang="en-US" sz="2000" dirty="0">
              <a:solidFill>
                <a:srgbClr val="4D4D4D"/>
              </a:solidFill>
              <a:latin typeface="Arial" panose="020B0604020202020204" pitchFamily="34" charset="0"/>
              <a:cs typeface="Arial" panose="020B0604020202020204" pitchFamily="34" charset="0"/>
            </a:endParaRPr>
          </a:p>
          <a:p>
            <a:pPr lvl="1"/>
            <a:r>
              <a:rPr lang="en-US" sz="2000" b="0" i="0" u="none" strike="noStrike" baseline="0" dirty="0">
                <a:solidFill>
                  <a:srgbClr val="4D4D4D"/>
                </a:solidFill>
                <a:latin typeface="Arial" panose="020B0604020202020204" pitchFamily="34" charset="0"/>
                <a:cs typeface="Arial" panose="020B0604020202020204" pitchFamily="34" charset="0"/>
              </a:rPr>
              <a:t>Implement both external and internal communications plans</a:t>
            </a:r>
          </a:p>
          <a:p>
            <a:pPr lvl="1"/>
            <a:r>
              <a:rPr lang="en-US" sz="2000" b="0" i="0" u="none" strike="noStrike" baseline="0" dirty="0">
                <a:solidFill>
                  <a:srgbClr val="4D4D4D"/>
                </a:solidFill>
                <a:latin typeface="Arial" panose="020B0604020202020204" pitchFamily="34" charset="0"/>
                <a:cs typeface="Arial" panose="020B0604020202020204" pitchFamily="34" charset="0"/>
              </a:rPr>
              <a:t>Make improvements to grantee review and engagement processes based on assessments and grantee feedback</a:t>
            </a:r>
            <a:endParaRPr lang="en-US" sz="2000" b="0" u="none" strike="noStrike" kern="1200" baseline="0" dirty="0">
              <a:solidFill>
                <a:schemeClr val="dk1"/>
              </a:solidFill>
              <a:latin typeface="Arial" panose="020B0604020202020204" pitchFamily="34" charset="0"/>
              <a:cs typeface="Arial" panose="020B0604020202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2CBE230C-A57F-E8DD-8E50-09685CD11D64}"/>
              </a:ext>
            </a:extLst>
          </p:cNvPr>
          <p:cNvSpPr>
            <a:spLocks noGrp="1"/>
          </p:cNvSpPr>
          <p:nvPr>
            <p:ph type="sldNum" sz="quarter" idx="4"/>
          </p:nvPr>
        </p:nvSpPr>
        <p:spPr/>
        <p:txBody>
          <a:bodyPr/>
          <a:lstStyle/>
          <a:p>
            <a:fld id="{287F944C-6315-6042-840E-B3BFFC821D31}" type="slidenum">
              <a:rPr lang="en-US" smtClean="0"/>
              <a:pPr/>
              <a:t>6</a:t>
            </a:fld>
            <a:endParaRPr lang="en-US" dirty="0"/>
          </a:p>
        </p:txBody>
      </p:sp>
    </p:spTree>
    <p:extLst>
      <p:ext uri="{BB962C8B-B14F-4D97-AF65-F5344CB8AC3E}">
        <p14:creationId xmlns:p14="http://schemas.microsoft.com/office/powerpoint/2010/main" val="298998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1FB84-FC7F-B3A5-02D5-08EC11FC7642}"/>
              </a:ext>
            </a:extLst>
          </p:cNvPr>
          <p:cNvSpPr>
            <a:spLocks noGrp="1"/>
          </p:cNvSpPr>
          <p:nvPr>
            <p:ph type="title"/>
          </p:nvPr>
        </p:nvSpPr>
        <p:spPr/>
        <p:txBody>
          <a:bodyPr/>
          <a:lstStyle/>
          <a:p>
            <a:r>
              <a:rPr lang="en-US" dirty="0"/>
              <a:t>Theory of Change (November 2021)</a:t>
            </a:r>
          </a:p>
        </p:txBody>
      </p:sp>
      <p:sp>
        <p:nvSpPr>
          <p:cNvPr id="4" name="Slide Number Placeholder 3">
            <a:extLst>
              <a:ext uri="{FF2B5EF4-FFF2-40B4-BE49-F238E27FC236}">
                <a16:creationId xmlns:a16="http://schemas.microsoft.com/office/drawing/2014/main" id="{C6D10CFE-77CD-0132-B59F-C46DC0B3A99D}"/>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7F944C-6315-6042-840E-B3BFFC821D31}" type="slidenum">
              <a:rPr kumimoji="0" lang="en-US" sz="1100" b="0" i="0" u="none" strike="noStrike" kern="1200" cap="none" spc="0" normalizeH="0" baseline="0" noProof="0" smtClean="0">
                <a:ln>
                  <a:noFill/>
                </a:ln>
                <a:solidFill>
                  <a:srgbClr val="777877"/>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dirty="0">
              <a:ln>
                <a:noFill/>
              </a:ln>
              <a:solidFill>
                <a:srgbClr val="777877"/>
              </a:solidFill>
              <a:effectLst/>
              <a:uLnTx/>
              <a:uFillTx/>
              <a:latin typeface="Arial"/>
              <a:ea typeface="+mn-ea"/>
              <a:cs typeface="Arial"/>
            </a:endParaRPr>
          </a:p>
        </p:txBody>
      </p:sp>
      <p:graphicFrame>
        <p:nvGraphicFramePr>
          <p:cNvPr id="5" name="Object 4">
            <a:hlinkClick r:id="" action="ppaction://ole?verb=0"/>
            <a:extLst>
              <a:ext uri="{FF2B5EF4-FFF2-40B4-BE49-F238E27FC236}">
                <a16:creationId xmlns:a16="http://schemas.microsoft.com/office/drawing/2014/main" id="{05AA5A6E-20C5-872B-76FB-40F970D430D8}"/>
              </a:ext>
            </a:extLst>
          </p:cNvPr>
          <p:cNvGraphicFramePr>
            <a:graphicFrameLocks noChangeAspect="1"/>
          </p:cNvGraphicFramePr>
          <p:nvPr/>
        </p:nvGraphicFramePr>
        <p:xfrm>
          <a:off x="173620" y="242702"/>
          <a:ext cx="8819421" cy="5706685"/>
        </p:xfrm>
        <a:graphic>
          <a:graphicData uri="http://schemas.openxmlformats.org/presentationml/2006/ole">
            <mc:AlternateContent xmlns:mc="http://schemas.openxmlformats.org/markup-compatibility/2006">
              <mc:Choice xmlns:v="urn:schemas-microsoft-com:vml" Requires="v">
                <p:oleObj name="Presentation" r:id="rId3" imgW="7772584" imgH="5029394" progId="PowerPoint.Show.12">
                  <p:embed/>
                </p:oleObj>
              </mc:Choice>
              <mc:Fallback>
                <p:oleObj name="Presentation" r:id="rId3" imgW="7772584" imgH="5029394" progId="PowerPoint.Show.12">
                  <p:embed/>
                  <p:pic>
                    <p:nvPicPr>
                      <p:cNvPr id="5" name="Object 4">
                        <a:hlinkClick r:id="" action="ppaction://ole?verb=0"/>
                        <a:extLst>
                          <a:ext uri="{FF2B5EF4-FFF2-40B4-BE49-F238E27FC236}">
                            <a16:creationId xmlns:a16="http://schemas.microsoft.com/office/drawing/2014/main" id="{05AA5A6E-20C5-872B-76FB-40F970D430D8}"/>
                          </a:ext>
                        </a:extLst>
                      </p:cNvPr>
                      <p:cNvPicPr/>
                      <p:nvPr/>
                    </p:nvPicPr>
                    <p:blipFill>
                      <a:blip r:embed="rId4"/>
                      <a:stretch>
                        <a:fillRect/>
                      </a:stretch>
                    </p:blipFill>
                    <p:spPr>
                      <a:xfrm>
                        <a:off x="173620" y="242702"/>
                        <a:ext cx="8819421" cy="5706685"/>
                      </a:xfrm>
                      <a:prstGeom prst="rect">
                        <a:avLst/>
                      </a:prstGeom>
                    </p:spPr>
                  </p:pic>
                </p:oleObj>
              </mc:Fallback>
            </mc:AlternateContent>
          </a:graphicData>
        </a:graphic>
      </p:graphicFrame>
    </p:spTree>
    <p:extLst>
      <p:ext uri="{BB962C8B-B14F-4D97-AF65-F5344CB8AC3E}">
        <p14:creationId xmlns:p14="http://schemas.microsoft.com/office/powerpoint/2010/main" val="238797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9C9C5-ED57-C843-E301-BA2A3E3532E7}"/>
              </a:ext>
            </a:extLst>
          </p:cNvPr>
          <p:cNvSpPr>
            <a:spLocks noGrp="1"/>
          </p:cNvSpPr>
          <p:nvPr>
            <p:ph type="title"/>
          </p:nvPr>
        </p:nvSpPr>
        <p:spPr/>
        <p:txBody>
          <a:bodyPr/>
          <a:lstStyle/>
          <a:p>
            <a:r>
              <a:rPr lang="en-US" dirty="0"/>
              <a:t>MHB’s Strategic Approach</a:t>
            </a:r>
          </a:p>
        </p:txBody>
      </p:sp>
      <p:pic>
        <p:nvPicPr>
          <p:cNvPr id="11" name="Content Placeholder 10" descr="A close-up of a logo&#10;&#10;Description automatically generated with low confidence">
            <a:extLst>
              <a:ext uri="{FF2B5EF4-FFF2-40B4-BE49-F238E27FC236}">
                <a16:creationId xmlns:a16="http://schemas.microsoft.com/office/drawing/2014/main" id="{A68EE2F6-E348-8EE4-E876-880CDF7FF871}"/>
              </a:ext>
            </a:extLst>
          </p:cNvPr>
          <p:cNvPicPr>
            <a:picLocks noGrp="1" noChangeAspect="1"/>
          </p:cNvPicPr>
          <p:nvPr>
            <p:ph idx="1"/>
          </p:nvPr>
        </p:nvPicPr>
        <p:blipFill>
          <a:blip r:embed="rId3"/>
          <a:stretch>
            <a:fillRect/>
          </a:stretch>
        </p:blipFill>
        <p:spPr>
          <a:xfrm>
            <a:off x="2286000" y="1068211"/>
            <a:ext cx="4572000" cy="1371600"/>
          </a:xfrm>
        </p:spPr>
      </p:pic>
      <p:sp>
        <p:nvSpPr>
          <p:cNvPr id="4" name="Slide Number Placeholder 3">
            <a:extLst>
              <a:ext uri="{FF2B5EF4-FFF2-40B4-BE49-F238E27FC236}">
                <a16:creationId xmlns:a16="http://schemas.microsoft.com/office/drawing/2014/main" id="{C68A2224-145E-450C-8554-33A8894DFAC9}"/>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7F944C-6315-6042-840E-B3BFFC821D31}" type="slidenum">
              <a:rPr kumimoji="0" lang="en-US" sz="1100" b="0" i="0" u="none" strike="noStrike" kern="1200" cap="none" spc="0" normalizeH="0" baseline="0" noProof="0" smtClean="0">
                <a:ln>
                  <a:noFill/>
                </a:ln>
                <a:solidFill>
                  <a:srgbClr val="777877"/>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dirty="0">
              <a:ln>
                <a:noFill/>
              </a:ln>
              <a:solidFill>
                <a:srgbClr val="777877"/>
              </a:solidFill>
              <a:effectLst/>
              <a:uLnTx/>
              <a:uFillTx/>
              <a:latin typeface="Arial"/>
              <a:ea typeface="+mn-ea"/>
              <a:cs typeface="Arial"/>
            </a:endParaRPr>
          </a:p>
        </p:txBody>
      </p:sp>
      <p:sp>
        <p:nvSpPr>
          <p:cNvPr id="12" name="Flowchart: Connector 11">
            <a:extLst>
              <a:ext uri="{FF2B5EF4-FFF2-40B4-BE49-F238E27FC236}">
                <a16:creationId xmlns:a16="http://schemas.microsoft.com/office/drawing/2014/main" id="{C4E4A389-4A47-87D0-C3CC-34A1BB896ABB}"/>
              </a:ext>
            </a:extLst>
          </p:cNvPr>
          <p:cNvSpPr/>
          <p:nvPr/>
        </p:nvSpPr>
        <p:spPr>
          <a:xfrm>
            <a:off x="1409841" y="3691678"/>
            <a:ext cx="2287270" cy="2251710"/>
          </a:xfrm>
          <a:prstGeom prst="flowChartConnector">
            <a:avLst/>
          </a:prstGeom>
          <a:solidFill>
            <a:srgbClr val="A15EA5"/>
          </a:solidFill>
          <a:ln>
            <a:solidFill>
              <a:srgbClr val="A15EA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PARTNERING </a:t>
            </a:r>
            <a:endParaRPr kumimoji="0" lang="en-US"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By leveraging other funding sources and regional relationships, MHB supports multi-sector partnerships to build equitable, just systems of behavioral health and related services</a:t>
            </a:r>
          </a:p>
        </p:txBody>
      </p:sp>
      <p:sp>
        <p:nvSpPr>
          <p:cNvPr id="13" name="Flowchart: Connector 12">
            <a:extLst>
              <a:ext uri="{FF2B5EF4-FFF2-40B4-BE49-F238E27FC236}">
                <a16:creationId xmlns:a16="http://schemas.microsoft.com/office/drawing/2014/main" id="{A80585D1-42F8-F97C-8424-CD99A7F27D7A}"/>
              </a:ext>
            </a:extLst>
          </p:cNvPr>
          <p:cNvSpPr/>
          <p:nvPr/>
        </p:nvSpPr>
        <p:spPr>
          <a:xfrm>
            <a:off x="3434397" y="2883221"/>
            <a:ext cx="2275205" cy="2275205"/>
          </a:xfrm>
          <a:prstGeom prst="flowChartConnector">
            <a:avLst/>
          </a:prstGeom>
          <a:solidFill>
            <a:srgbClr val="09A9C1"/>
          </a:solidFill>
          <a:ln>
            <a:solidFill>
              <a:srgbClr val="09A9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INVESTING</a:t>
            </a:r>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MHB builds capacity in the City of St. Louis through funding, relationship building, and technical assistance for organizations who serve the behavioral health needs of City residents</a:t>
            </a:r>
          </a:p>
        </p:txBody>
      </p:sp>
      <p:sp>
        <p:nvSpPr>
          <p:cNvPr id="14" name="Flowchart: Connector 13">
            <a:extLst>
              <a:ext uri="{FF2B5EF4-FFF2-40B4-BE49-F238E27FC236}">
                <a16:creationId xmlns:a16="http://schemas.microsoft.com/office/drawing/2014/main" id="{CCDED43C-8356-BBF6-9F10-4B5CA7B1B361}"/>
              </a:ext>
            </a:extLst>
          </p:cNvPr>
          <p:cNvSpPr/>
          <p:nvPr/>
        </p:nvSpPr>
        <p:spPr>
          <a:xfrm>
            <a:off x="5446891" y="3636433"/>
            <a:ext cx="2306955" cy="2306955"/>
          </a:xfrm>
          <a:prstGeom prst="flowChartConnector">
            <a:avLst/>
          </a:prstGeom>
          <a:solidFill>
            <a:srgbClr val="CDDC29"/>
          </a:solidFill>
          <a:ln>
            <a:solidFill>
              <a:srgbClr val="CDDC2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EMPOWERING</a:t>
            </a:r>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Community-driven solutions inform MHB’s efforts by highlighting gaps, inequitable root causes, and opportunities for innovation</a:t>
            </a:r>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09891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B0BF8-D6E9-E1C9-EAFA-F756C1DFB483}"/>
              </a:ext>
            </a:extLst>
          </p:cNvPr>
          <p:cNvSpPr>
            <a:spLocks noGrp="1"/>
          </p:cNvSpPr>
          <p:nvPr>
            <p:ph type="title"/>
          </p:nvPr>
        </p:nvSpPr>
        <p:spPr>
          <a:xfrm>
            <a:off x="459453" y="1789179"/>
            <a:ext cx="8225094" cy="1746300"/>
          </a:xfrm>
        </p:spPr>
        <p:txBody>
          <a:bodyPr/>
          <a:lstStyle/>
          <a:p>
            <a:pPr algn="ctr"/>
            <a:r>
              <a:rPr lang="en-US" sz="4400" dirty="0"/>
              <a:t>Community Investments</a:t>
            </a:r>
          </a:p>
        </p:txBody>
      </p:sp>
      <p:sp>
        <p:nvSpPr>
          <p:cNvPr id="5" name="Slide Number Placeholder 4">
            <a:extLst>
              <a:ext uri="{FF2B5EF4-FFF2-40B4-BE49-F238E27FC236}">
                <a16:creationId xmlns:a16="http://schemas.microsoft.com/office/drawing/2014/main" id="{1F5B6FA3-4C35-794F-1698-B141F8960015}"/>
              </a:ext>
            </a:extLst>
          </p:cNvPr>
          <p:cNvSpPr>
            <a:spLocks noGrp="1"/>
          </p:cNvSpPr>
          <p:nvPr>
            <p:ph type="sldNum" sz="quarter" idx="4"/>
          </p:nvPr>
        </p:nvSpPr>
        <p:spPr/>
        <p:txBody>
          <a:bodyPr/>
          <a:lstStyle/>
          <a:p>
            <a:fld id="{287F944C-6315-6042-840E-B3BFFC821D31}" type="slidenum">
              <a:rPr lang="en-US" smtClean="0"/>
              <a:pPr/>
              <a:t>9</a:t>
            </a:fld>
            <a:endParaRPr lang="en-US" dirty="0"/>
          </a:p>
        </p:txBody>
      </p:sp>
    </p:spTree>
    <p:extLst>
      <p:ext uri="{BB962C8B-B14F-4D97-AF65-F5344CB8AC3E}">
        <p14:creationId xmlns:p14="http://schemas.microsoft.com/office/powerpoint/2010/main" val="1614049087"/>
      </p:ext>
    </p:extLst>
  </p:cSld>
  <p:clrMapOvr>
    <a:masterClrMapping/>
  </p:clrMapOvr>
</p:sld>
</file>

<file path=ppt/theme/theme1.xml><?xml version="1.0" encoding="utf-8"?>
<a:theme xmlns:a="http://schemas.openxmlformats.org/drawingml/2006/main" name="1_Office Theme">
  <a:themeElements>
    <a:clrScheme name="Custom 1">
      <a:dk1>
        <a:srgbClr val="777877"/>
      </a:dk1>
      <a:lt1>
        <a:sysClr val="window" lastClr="FFFFFF"/>
      </a:lt1>
      <a:dk2>
        <a:srgbClr val="3B3B3B"/>
      </a:dk2>
      <a:lt2>
        <a:srgbClr val="FFFFFE"/>
      </a:lt2>
      <a:accent1>
        <a:srgbClr val="A05DBB"/>
      </a:accent1>
      <a:accent2>
        <a:srgbClr val="00A5C1"/>
      </a:accent2>
      <a:accent3>
        <a:srgbClr val="A6CE1B"/>
      </a:accent3>
      <a:accent4>
        <a:srgbClr val="365695"/>
      </a:accent4>
      <a:accent5>
        <a:srgbClr val="008878"/>
      </a:accent5>
      <a:accent6>
        <a:srgbClr val="A7241B"/>
      </a:accent6>
      <a:hlink>
        <a:srgbClr val="FF8119"/>
      </a:hlink>
      <a:folHlink>
        <a:srgbClr val="44B9E8"/>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1164</TotalTime>
  <Words>5910</Words>
  <Application>Microsoft Office PowerPoint</Application>
  <PresentationFormat>On-screen Show (4:3)</PresentationFormat>
  <Paragraphs>472</Paragraphs>
  <Slides>35</Slides>
  <Notes>32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4" baseType="lpstr">
      <vt:lpstr>Arial</vt:lpstr>
      <vt:lpstr>Calibri</vt:lpstr>
      <vt:lpstr>Georgia</vt:lpstr>
      <vt:lpstr>Lucida Grande</vt:lpstr>
      <vt:lpstr>Montserrat</vt:lpstr>
      <vt:lpstr>Noto Serif</vt:lpstr>
      <vt:lpstr>Symbol</vt:lpstr>
      <vt:lpstr>1_Office Theme</vt:lpstr>
      <vt:lpstr>Presentation</vt:lpstr>
      <vt:lpstr>Board of Trustees Orientation Part II</vt:lpstr>
      <vt:lpstr>Orientation Topic Areas</vt:lpstr>
      <vt:lpstr>Strategic Plan &amp;   Theory of Change</vt:lpstr>
      <vt:lpstr>Strategic Opportunities &amp; Milestones</vt:lpstr>
      <vt:lpstr>Strategic Opportunities &amp; Milestones</vt:lpstr>
      <vt:lpstr>Strategic Opportunities &amp; Milestones</vt:lpstr>
      <vt:lpstr>Theory of Change (November 2021)</vt:lpstr>
      <vt:lpstr>MHB’s Strategic Approach</vt:lpstr>
      <vt:lpstr>Community Investments</vt:lpstr>
      <vt:lpstr>Community Investments</vt:lpstr>
      <vt:lpstr>Community Children’s Services Fund Statute</vt:lpstr>
      <vt:lpstr>FY 23 – 25 Key Impact Areas</vt:lpstr>
      <vt:lpstr>Community Children’s Services Fund</vt:lpstr>
      <vt:lpstr>CCSF – Early Childhood</vt:lpstr>
      <vt:lpstr>CCSF - Intergenerational</vt:lpstr>
      <vt:lpstr>Community Mental Health Fund Statute</vt:lpstr>
      <vt:lpstr>Community Mental Health Fund</vt:lpstr>
      <vt:lpstr>CMHF – Historical Partnerships</vt:lpstr>
      <vt:lpstr>Emerging Needs</vt:lpstr>
      <vt:lpstr>Permanent Supportive Housing</vt:lpstr>
      <vt:lpstr>Strategic Initiatives</vt:lpstr>
      <vt:lpstr>Strategic Initiatives</vt:lpstr>
      <vt:lpstr>Strategic Initiatives</vt:lpstr>
      <vt:lpstr>Allocations and  Grant Making</vt:lpstr>
      <vt:lpstr>Equitable and Accessible Grantmaking</vt:lpstr>
      <vt:lpstr>Funded Partner Experience</vt:lpstr>
      <vt:lpstr>Grantees as Partners</vt:lpstr>
      <vt:lpstr>Person Centered Investment Strategy</vt:lpstr>
      <vt:lpstr> CMHF Application Cycle</vt:lpstr>
      <vt:lpstr> CMHF By the Numbers</vt:lpstr>
      <vt:lpstr>Application Renewals</vt:lpstr>
      <vt:lpstr>  Community Investment Policies</vt:lpstr>
      <vt:lpstr>  Community Investment Policies</vt:lpstr>
      <vt:lpstr>MHB Disclaimers</vt:lpstr>
      <vt:lpstr>Saint Louis MHB Staff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of Trustees Orientation Part II</dc:title>
  <dc:creator>Cassandra Kaufman</dc:creator>
  <cp:lastModifiedBy>Sue Culli</cp:lastModifiedBy>
  <cp:revision>37</cp:revision>
  <dcterms:created xsi:type="dcterms:W3CDTF">2022-12-03T00:02:10Z</dcterms:created>
  <dcterms:modified xsi:type="dcterms:W3CDTF">2023-01-06T18:09:45Z</dcterms:modified>
</cp:coreProperties>
</file>